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60" r:id="rId2"/>
    <p:sldId id="262" r:id="rId3"/>
    <p:sldId id="263" r:id="rId4"/>
    <p:sldId id="264" r:id="rId5"/>
    <p:sldId id="279" r:id="rId6"/>
    <p:sldId id="285" r:id="rId7"/>
    <p:sldId id="280" r:id="rId8"/>
    <p:sldId id="267" r:id="rId9"/>
    <p:sldId id="275" r:id="rId10"/>
    <p:sldId id="276" r:id="rId11"/>
    <p:sldId id="268" r:id="rId12"/>
    <p:sldId id="277" r:id="rId13"/>
    <p:sldId id="278" r:id="rId14"/>
    <p:sldId id="269" r:id="rId15"/>
    <p:sldId id="281" r:id="rId16"/>
    <p:sldId id="286" r:id="rId17"/>
    <p:sldId id="28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842" autoAdjust="0"/>
  </p:normalViewPr>
  <p:slideViewPr>
    <p:cSldViewPr snapToGrid="0">
      <p:cViewPr varScale="1">
        <p:scale>
          <a:sx n="60" d="100"/>
          <a:sy n="60" d="100"/>
        </p:scale>
        <p:origin x="800" y="2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c:spPr>
          <c:dPt>
            <c:idx val="0"/>
            <c:bubble3D val="0"/>
            <c:spPr>
              <a:gradFill flip="none" rotWithShape="1">
                <a:gsLst>
                  <a:gs pos="0">
                    <a:srgbClr val="2C8FA6">
                      <a:shade val="30000"/>
                      <a:satMod val="115000"/>
                    </a:srgbClr>
                  </a:gs>
                  <a:gs pos="50000">
                    <a:srgbClr val="2C8FA6">
                      <a:shade val="67500"/>
                      <a:satMod val="115000"/>
                    </a:srgbClr>
                  </a:gs>
                  <a:gs pos="100000">
                    <a:srgbClr val="2C8FA6">
                      <a:shade val="100000"/>
                      <a:satMod val="115000"/>
                    </a:srgbClr>
                  </a:gs>
                </a:gsLst>
                <a:lin ang="10800000" scaled="1"/>
                <a:tileRect/>
              </a:gradFill>
              <a:ln>
                <a:noFill/>
              </a:ln>
              <a:effectLst/>
            </c:spPr>
            <c:extLst>
              <c:ext xmlns:c16="http://schemas.microsoft.com/office/drawing/2014/chart" uri="{C3380CC4-5D6E-409C-BE32-E72D297353CC}">
                <c16:uniqueId val="{00000003-251D-404F-80D3-07146CD6E449}"/>
              </c:ext>
            </c:extLst>
          </c:dPt>
          <c:dPt>
            <c:idx val="1"/>
            <c:bubble3D val="0"/>
            <c:spPr>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a:effectLst/>
            </c:spPr>
            <c:extLst>
              <c:ext xmlns:c16="http://schemas.microsoft.com/office/drawing/2014/chart" uri="{C3380CC4-5D6E-409C-BE32-E72D297353CC}">
                <c16:uniqueId val="{00000005-251D-404F-80D3-07146CD6E449}"/>
              </c:ext>
            </c:extLst>
          </c:dPt>
          <c:dPt>
            <c:idx val="2"/>
            <c:bubble3D val="0"/>
            <c:spPr>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0800000" scaled="1"/>
                <a:tileRect/>
              </a:gradFill>
              <a:ln>
                <a:noFill/>
              </a:ln>
              <a:effectLst/>
            </c:spPr>
            <c:extLst>
              <c:ext xmlns:c16="http://schemas.microsoft.com/office/drawing/2014/chart" uri="{C3380CC4-5D6E-409C-BE32-E72D297353CC}">
                <c16:uniqueId val="{00000002-251D-404F-80D3-07146CD6E449}"/>
              </c:ext>
            </c:extLst>
          </c:dPt>
          <c:dLbls>
            <c:dLbl>
              <c:idx val="1"/>
              <c:layout>
                <c:manualLayout>
                  <c:x val="-1.4069786139250683E-2"/>
                  <c:y val="1.8674501134544188E-2"/>
                </c:manualLayout>
              </c:layout>
              <c:tx>
                <c:rich>
                  <a:bodyPr/>
                  <a:lstStyle/>
                  <a:p>
                    <a:r>
                      <a:rPr lang="en-US" baseline="0" dirty="0"/>
                      <a:t>No, </a:t>
                    </a:r>
                    <a:fld id="{C69BAC15-5665-4733-8224-05047D9909CF}" type="VALUE">
                      <a:rPr lang="en-US" baseline="0"/>
                      <a:pPr/>
                      <a:t>[VALUE]</a:t>
                    </a:fld>
                    <a:endParaRPr lang="en-US"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51D-404F-80D3-07146CD6E449}"/>
                </c:ext>
              </c:extLst>
            </c:dLbl>
            <c:dLbl>
              <c:idx val="2"/>
              <c:layout>
                <c:manualLayout>
                  <c:x val="1.9920063356769262E-2"/>
                  <c:y val="-3.34464726619167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1D-404F-80D3-07146CD6E449}"/>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Century Gothic" panose="020B0502020202020204" pitchFamily="34" charset="0"/>
                    <a:ea typeface="+mn-ea"/>
                    <a:cs typeface="+mn-cs"/>
                  </a:defRPr>
                </a:pPr>
                <a:endParaRPr lang="en-US"/>
              </a:p>
            </c:txPr>
            <c:showLegendKey val="0"/>
            <c:showVal val="1"/>
            <c:showCatName val="1"/>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Sheet1!$A$2:$A$4</c:f>
              <c:strCache>
                <c:ptCount val="3"/>
                <c:pt idx="0">
                  <c:v>Yes</c:v>
                </c:pt>
                <c:pt idx="1">
                  <c:v>No </c:v>
                </c:pt>
                <c:pt idx="2">
                  <c:v>Unsure</c:v>
                </c:pt>
              </c:strCache>
            </c:strRef>
          </c:cat>
          <c:val>
            <c:numRef>
              <c:f>Sheet1!$B$2:$B$4</c:f>
              <c:numCache>
                <c:formatCode>0.0%</c:formatCode>
                <c:ptCount val="3"/>
                <c:pt idx="0" formatCode="0%">
                  <c:v>0.96865671641789997</c:v>
                </c:pt>
                <c:pt idx="1">
                  <c:v>2.5000000000000001E-2</c:v>
                </c:pt>
                <c:pt idx="2">
                  <c:v>6.0000000000000001E-3</c:v>
                </c:pt>
              </c:numCache>
            </c:numRef>
          </c:val>
          <c:extLst>
            <c:ext xmlns:c16="http://schemas.microsoft.com/office/drawing/2014/chart" uri="{C3380CC4-5D6E-409C-BE32-E72D297353CC}">
              <c16:uniqueId val="{00000000-251D-404F-80D3-07146CD6E449}"/>
            </c:ext>
          </c:extLst>
        </c:ser>
        <c:dLbls>
          <c:showLegendKey val="0"/>
          <c:showVal val="1"/>
          <c:showCatName val="0"/>
          <c:showSerName val="0"/>
          <c:showPercent val="0"/>
          <c:showBubbleSize val="0"/>
          <c:showLeaderLines val="1"/>
        </c:dLbls>
        <c:firstSliceAng val="0"/>
        <c:holeSize val="6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chemeClr val="bg1"/>
          </a:solidFill>
          <a:latin typeface="Century Gothic" panose="020B0502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barChart>
        <c:barDir val="bar"/>
        <c:grouping val="percentStacked"/>
        <c:varyColors val="0"/>
        <c:ser>
          <c:idx val="0"/>
          <c:order val="0"/>
          <c:tx>
            <c:strRef>
              <c:f>Sheet1!$A$2</c:f>
              <c:strCache>
                <c:ptCount val="1"/>
                <c:pt idx="0">
                  <c:v>Very likely</c:v>
                </c:pt>
              </c:strCache>
            </c:strRef>
          </c:tx>
          <c:spPr>
            <a:gradFill flip="none" rotWithShape="1">
              <a:gsLst>
                <a:gs pos="0">
                  <a:srgbClr val="2C8FA6">
                    <a:shade val="30000"/>
                    <a:satMod val="115000"/>
                  </a:srgbClr>
                </a:gs>
                <a:gs pos="50000">
                  <a:srgbClr val="2C8FA6">
                    <a:shade val="67500"/>
                    <a:satMod val="115000"/>
                  </a:srgbClr>
                </a:gs>
                <a:gs pos="100000">
                  <a:srgbClr val="2C8FA6">
                    <a:shade val="100000"/>
                    <a:satMod val="115000"/>
                  </a:srgbClr>
                </a:gs>
              </a:gsLst>
              <a:lin ang="16200000" scaled="1"/>
              <a:tileRect/>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Sheet1!$B$2</c:f>
              <c:numCache>
                <c:formatCode>0%</c:formatCode>
                <c:ptCount val="1"/>
                <c:pt idx="0">
                  <c:v>0.745</c:v>
                </c:pt>
              </c:numCache>
            </c:numRef>
          </c:val>
          <c:extLst>
            <c:ext xmlns:c16="http://schemas.microsoft.com/office/drawing/2014/chart" uri="{C3380CC4-5D6E-409C-BE32-E72D297353CC}">
              <c16:uniqueId val="{00000000-5CC9-496F-8973-0290F07E2B26}"/>
            </c:ext>
          </c:extLst>
        </c:ser>
        <c:ser>
          <c:idx val="1"/>
          <c:order val="1"/>
          <c:tx>
            <c:strRef>
              <c:f>Sheet1!$A$3</c:f>
              <c:strCache>
                <c:ptCount val="1"/>
                <c:pt idx="0">
                  <c:v>Likely</c:v>
                </c:pt>
              </c:strCache>
            </c:strRef>
          </c:tx>
          <c:spPr>
            <a:gradFill flip="none" rotWithShape="1">
              <a:gsLst>
                <a:gs pos="0">
                  <a:srgbClr val="32A5C0">
                    <a:shade val="30000"/>
                    <a:satMod val="115000"/>
                  </a:srgbClr>
                </a:gs>
                <a:gs pos="50000">
                  <a:srgbClr val="32A5C0">
                    <a:shade val="67500"/>
                    <a:satMod val="115000"/>
                  </a:srgbClr>
                </a:gs>
                <a:gs pos="100000">
                  <a:srgbClr val="32A5C0">
                    <a:shade val="100000"/>
                    <a:satMod val="115000"/>
                  </a:srgbClr>
                </a:gs>
              </a:gsLst>
              <a:lin ang="16200000" scaled="1"/>
              <a:tileRect/>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Sheet1!$B$3</c:f>
              <c:numCache>
                <c:formatCode>0%</c:formatCode>
                <c:ptCount val="1"/>
                <c:pt idx="0">
                  <c:v>0.1223880597015</c:v>
                </c:pt>
              </c:numCache>
            </c:numRef>
          </c:val>
          <c:extLst>
            <c:ext xmlns:c16="http://schemas.microsoft.com/office/drawing/2014/chart" uri="{C3380CC4-5D6E-409C-BE32-E72D297353CC}">
              <c16:uniqueId val="{00000004-5CC9-496F-8973-0290F07E2B26}"/>
            </c:ext>
          </c:extLst>
        </c:ser>
        <c:ser>
          <c:idx val="2"/>
          <c:order val="2"/>
          <c:tx>
            <c:strRef>
              <c:f>Sheet1!$A$4</c:f>
              <c:strCache>
                <c:ptCount val="1"/>
                <c:pt idx="0">
                  <c:v>Somewhat likely</c:v>
                </c:pt>
              </c:strCache>
            </c:strRef>
          </c:tx>
          <c:spPr>
            <a:gradFill flip="none" rotWithShape="1">
              <a:gsLst>
                <a:gs pos="0">
                  <a:srgbClr val="7ECCDE">
                    <a:shade val="30000"/>
                    <a:satMod val="115000"/>
                  </a:srgbClr>
                </a:gs>
                <a:gs pos="50000">
                  <a:srgbClr val="7ECCDE">
                    <a:shade val="67500"/>
                    <a:satMod val="115000"/>
                  </a:srgbClr>
                </a:gs>
                <a:gs pos="100000">
                  <a:srgbClr val="7ECCDE">
                    <a:shade val="100000"/>
                    <a:satMod val="115000"/>
                  </a:srgbClr>
                </a:gs>
              </a:gsLst>
              <a:lin ang="16200000" scaled="1"/>
              <a:tileRect/>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Sheet1!$B$4</c:f>
              <c:numCache>
                <c:formatCode>0%</c:formatCode>
                <c:ptCount val="1"/>
                <c:pt idx="0">
                  <c:v>7.4626865671639994E-2</c:v>
                </c:pt>
              </c:numCache>
            </c:numRef>
          </c:val>
          <c:extLst>
            <c:ext xmlns:c16="http://schemas.microsoft.com/office/drawing/2014/chart" uri="{C3380CC4-5D6E-409C-BE32-E72D297353CC}">
              <c16:uniqueId val="{00000005-5CC9-496F-8973-0290F07E2B26}"/>
            </c:ext>
          </c:extLst>
        </c:ser>
        <c:ser>
          <c:idx val="3"/>
          <c:order val="3"/>
          <c:tx>
            <c:strRef>
              <c:f>Sheet1!$A$5</c:f>
              <c:strCache>
                <c:ptCount val="1"/>
                <c:pt idx="0">
                  <c:v>Neither likely nor unlikely</c:v>
                </c:pt>
              </c:strCache>
            </c:strRef>
          </c:tx>
          <c:spPr>
            <a:gradFill flip="none" rotWithShape="1">
              <a:gsLst>
                <a:gs pos="0">
                  <a:schemeClr val="bg2">
                    <a:lumMod val="75000"/>
                    <a:shade val="30000"/>
                    <a:satMod val="115000"/>
                  </a:schemeClr>
                </a:gs>
                <a:gs pos="50000">
                  <a:schemeClr val="bg2">
                    <a:lumMod val="75000"/>
                    <a:shade val="67500"/>
                    <a:satMod val="115000"/>
                  </a:schemeClr>
                </a:gs>
                <a:gs pos="100000">
                  <a:schemeClr val="bg2">
                    <a:lumMod val="75000"/>
                    <a:shade val="100000"/>
                    <a:satMod val="115000"/>
                  </a:schemeClr>
                </a:gs>
              </a:gsLst>
              <a:lin ang="16200000" scaled="1"/>
              <a:tileRect/>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Sheet1!$B$5</c:f>
              <c:numCache>
                <c:formatCode>0%</c:formatCode>
                <c:ptCount val="1"/>
                <c:pt idx="0">
                  <c:v>1.34328358209E-2</c:v>
                </c:pt>
              </c:numCache>
            </c:numRef>
          </c:val>
          <c:extLst>
            <c:ext xmlns:c16="http://schemas.microsoft.com/office/drawing/2014/chart" uri="{C3380CC4-5D6E-409C-BE32-E72D297353CC}">
              <c16:uniqueId val="{00000006-5CC9-496F-8973-0290F07E2B26}"/>
            </c:ext>
          </c:extLst>
        </c:ser>
        <c:ser>
          <c:idx val="4"/>
          <c:order val="4"/>
          <c:tx>
            <c:strRef>
              <c:f>Sheet1!$A$6</c:f>
              <c:strCache>
                <c:ptCount val="1"/>
                <c:pt idx="0">
                  <c:v>Somewhat unlikely</c:v>
                </c:pt>
              </c:strCache>
            </c:strRef>
          </c:tx>
          <c:spPr>
            <a:gradFill flip="none" rotWithShape="1">
              <a:gsLst>
                <a:gs pos="0">
                  <a:srgbClr val="FF4B4B">
                    <a:shade val="30000"/>
                    <a:satMod val="115000"/>
                  </a:srgbClr>
                </a:gs>
                <a:gs pos="50000">
                  <a:srgbClr val="FF4B4B">
                    <a:shade val="67500"/>
                    <a:satMod val="115000"/>
                  </a:srgbClr>
                </a:gs>
                <a:gs pos="100000">
                  <a:srgbClr val="FF4B4B">
                    <a:shade val="100000"/>
                    <a:satMod val="115000"/>
                  </a:srgbClr>
                </a:gs>
              </a:gsLst>
              <a:lin ang="16200000" scaled="1"/>
              <a:tileRect/>
            </a:gradFill>
            <a:ln>
              <a:noFill/>
            </a:ln>
            <a:effectLst/>
          </c:spPr>
          <c:invertIfNegative val="0"/>
          <c:dLbls>
            <c:dLbl>
              <c:idx val="0"/>
              <c:layout>
                <c:manualLayout>
                  <c:x val="1.1267605633802818E-2"/>
                  <c:y val="6.439858158320989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CC9-496F-8973-0290F07E2B26}"/>
                </c:ext>
              </c:extLst>
            </c:dLbl>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Sheet1!$B$6</c:f>
              <c:numCache>
                <c:formatCode>0%</c:formatCode>
                <c:ptCount val="1"/>
                <c:pt idx="0">
                  <c:v>8.9552238805969998E-3</c:v>
                </c:pt>
              </c:numCache>
            </c:numRef>
          </c:val>
          <c:extLst>
            <c:ext xmlns:c16="http://schemas.microsoft.com/office/drawing/2014/chart" uri="{C3380CC4-5D6E-409C-BE32-E72D297353CC}">
              <c16:uniqueId val="{00000007-5CC9-496F-8973-0290F07E2B26}"/>
            </c:ext>
          </c:extLst>
        </c:ser>
        <c:ser>
          <c:idx val="5"/>
          <c:order val="5"/>
          <c:tx>
            <c:strRef>
              <c:f>Sheet1!$A$7</c:f>
              <c:strCache>
                <c:ptCount val="1"/>
                <c:pt idx="0">
                  <c:v>Unlikely</c:v>
                </c:pt>
              </c:strCache>
            </c:strRef>
          </c:tx>
          <c:spPr>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6200000" scaled="1"/>
              <a:tileRect/>
            </a:gradFill>
            <a:ln>
              <a:noFill/>
            </a:ln>
            <a:effectLst/>
          </c:spPr>
          <c:invertIfNegative val="0"/>
          <c:dLbls>
            <c:dLbl>
              <c:idx val="0"/>
              <c:layout>
                <c:manualLayout>
                  <c:x val="0"/>
                  <c:y val="-6.037367023425942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CC9-496F-8973-0290F07E2B26}"/>
                </c:ext>
              </c:extLst>
            </c:dLbl>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Sheet1!$B$7</c:f>
              <c:numCache>
                <c:formatCode>0%</c:formatCode>
                <c:ptCount val="1"/>
                <c:pt idx="0">
                  <c:v>1.7910447761189999E-2</c:v>
                </c:pt>
              </c:numCache>
            </c:numRef>
          </c:val>
          <c:extLst>
            <c:ext xmlns:c16="http://schemas.microsoft.com/office/drawing/2014/chart" uri="{C3380CC4-5D6E-409C-BE32-E72D297353CC}">
              <c16:uniqueId val="{00000008-5CC9-496F-8973-0290F07E2B26}"/>
            </c:ext>
          </c:extLst>
        </c:ser>
        <c:ser>
          <c:idx val="6"/>
          <c:order val="6"/>
          <c:tx>
            <c:strRef>
              <c:f>Sheet1!$A$8</c:f>
              <c:strCache>
                <c:ptCount val="1"/>
                <c:pt idx="0">
                  <c:v>Very unlikely</c:v>
                </c:pt>
              </c:strCache>
            </c:strRef>
          </c:tx>
          <c:spPr>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Series 1</c:v>
                </c:pt>
              </c:strCache>
            </c:strRef>
          </c:cat>
          <c:val>
            <c:numRef>
              <c:f>Sheet1!$B$8</c:f>
              <c:numCache>
                <c:formatCode>0%</c:formatCode>
                <c:ptCount val="1"/>
                <c:pt idx="0">
                  <c:v>1.7910447761189999E-2</c:v>
                </c:pt>
              </c:numCache>
            </c:numRef>
          </c:val>
          <c:extLst>
            <c:ext xmlns:c16="http://schemas.microsoft.com/office/drawing/2014/chart" uri="{C3380CC4-5D6E-409C-BE32-E72D297353CC}">
              <c16:uniqueId val="{00000009-5CC9-496F-8973-0290F07E2B26}"/>
            </c:ext>
          </c:extLst>
        </c:ser>
        <c:dLbls>
          <c:dLblPos val="ctr"/>
          <c:showLegendKey val="0"/>
          <c:showVal val="1"/>
          <c:showCatName val="0"/>
          <c:showSerName val="0"/>
          <c:showPercent val="0"/>
          <c:showBubbleSize val="0"/>
        </c:dLbls>
        <c:gapWidth val="150"/>
        <c:overlap val="100"/>
        <c:axId val="501132632"/>
        <c:axId val="501133616"/>
      </c:barChart>
      <c:catAx>
        <c:axId val="501132632"/>
        <c:scaling>
          <c:orientation val="minMax"/>
        </c:scaling>
        <c:delete val="1"/>
        <c:axPos val="l"/>
        <c:numFmt formatCode="General" sourceLinked="1"/>
        <c:majorTickMark val="none"/>
        <c:minorTickMark val="none"/>
        <c:tickLblPos val="nextTo"/>
        <c:crossAx val="501133616"/>
        <c:crosses val="autoZero"/>
        <c:auto val="1"/>
        <c:lblAlgn val="ctr"/>
        <c:lblOffset val="100"/>
        <c:noMultiLvlLbl val="0"/>
      </c:catAx>
      <c:valAx>
        <c:axId val="501133616"/>
        <c:scaling>
          <c:orientation val="minMax"/>
        </c:scaling>
        <c:delete val="1"/>
        <c:axPos val="b"/>
        <c:numFmt formatCode="0%" sourceLinked="1"/>
        <c:majorTickMark val="none"/>
        <c:minorTickMark val="none"/>
        <c:tickLblPos val="nextTo"/>
        <c:crossAx val="501132632"/>
        <c:crosses val="autoZero"/>
        <c:crossBetween val="between"/>
      </c:valAx>
      <c:spPr>
        <a:noFill/>
        <a:ln>
          <a:noFill/>
        </a:ln>
        <a:effectLst/>
      </c:spPr>
    </c:plotArea>
    <c:legend>
      <c:legendPos val="b"/>
      <c:layout>
        <c:manualLayout>
          <c:xMode val="edge"/>
          <c:yMode val="edge"/>
          <c:x val="1.6197183098591549E-2"/>
          <c:y val="0.66948473845523915"/>
          <c:w val="0.96760563380281694"/>
          <c:h val="8.112985283085959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Century Gothic" panose="020B0502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latin typeface="Century Gothic" panose="020B0502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4092983832714567E-2"/>
          <c:y val="0.1094032474004166"/>
          <c:w val="0.44312924819558513"/>
          <c:h val="0.80418302311418777"/>
        </c:manualLayout>
      </c:layout>
      <c:barChart>
        <c:barDir val="bar"/>
        <c:grouping val="clustered"/>
        <c:varyColors val="0"/>
        <c:ser>
          <c:idx val="0"/>
          <c:order val="0"/>
          <c:tx>
            <c:strRef>
              <c:f>Sheet1!$B$1</c:f>
              <c:strCache>
                <c:ptCount val="1"/>
                <c:pt idx="0">
                  <c:v>Most Important</c:v>
                </c:pt>
              </c:strCache>
            </c:strRef>
          </c:tx>
          <c:spPr>
            <a:gradFill flip="none" rotWithShape="1">
              <a:gsLst>
                <a:gs pos="0">
                  <a:srgbClr val="2C8FA6">
                    <a:shade val="30000"/>
                    <a:satMod val="115000"/>
                  </a:srgbClr>
                </a:gs>
                <a:gs pos="50000">
                  <a:srgbClr val="2C8FA6">
                    <a:shade val="67500"/>
                    <a:satMod val="115000"/>
                  </a:srgbClr>
                </a:gs>
                <a:gs pos="100000">
                  <a:srgbClr val="2C8FA6">
                    <a:shade val="100000"/>
                    <a:satMod val="115000"/>
                  </a:srgbClr>
                </a:gs>
              </a:gsLst>
              <a:lin ang="16200000" scaled="1"/>
              <a:tileRect/>
            </a:gra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Century Gothic" panose="020B0502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Fast and accessible public transport</c:v>
                </c:pt>
                <c:pt idx="1">
                  <c:v>Reducing the communities' carbon footprint</c:v>
                </c:pt>
                <c:pt idx="2">
                  <c:v>Affordable housing</c:v>
                </c:pt>
                <c:pt idx="3">
                  <c:v>Improvements to local facilities*</c:v>
                </c:pt>
                <c:pt idx="4">
                  <c:v>Access to quality education</c:v>
                </c:pt>
                <c:pt idx="5">
                  <c:v>Financial support for local businesses post Covid-19</c:v>
                </c:pt>
                <c:pt idx="6">
                  <c:v>Improving internet speed</c:v>
                </c:pt>
              </c:strCache>
            </c:strRef>
          </c:cat>
          <c:val>
            <c:numRef>
              <c:f>Sheet1!$B$2:$B$8</c:f>
              <c:numCache>
                <c:formatCode>0%</c:formatCode>
                <c:ptCount val="7"/>
                <c:pt idx="0">
                  <c:v>0.43380000000000002</c:v>
                </c:pt>
                <c:pt idx="1">
                  <c:v>0.1401</c:v>
                </c:pt>
                <c:pt idx="2">
                  <c:v>0.1313</c:v>
                </c:pt>
                <c:pt idx="3">
                  <c:v>9.3000000000000013E-2</c:v>
                </c:pt>
                <c:pt idx="4">
                  <c:v>9.0399999999999994E-2</c:v>
                </c:pt>
                <c:pt idx="5">
                  <c:v>7.51E-2</c:v>
                </c:pt>
                <c:pt idx="6">
                  <c:v>3.27E-2</c:v>
                </c:pt>
              </c:numCache>
            </c:numRef>
          </c:val>
          <c:extLst>
            <c:ext xmlns:c16="http://schemas.microsoft.com/office/drawing/2014/chart" uri="{C3380CC4-5D6E-409C-BE32-E72D297353CC}">
              <c16:uniqueId val="{00000000-54F6-43B9-9B30-459151D825AE}"/>
            </c:ext>
          </c:extLst>
        </c:ser>
        <c:dLbls>
          <c:dLblPos val="ctr"/>
          <c:showLegendKey val="0"/>
          <c:showVal val="1"/>
          <c:showCatName val="0"/>
          <c:showSerName val="0"/>
          <c:showPercent val="0"/>
          <c:showBubbleSize val="0"/>
        </c:dLbls>
        <c:gapWidth val="80"/>
        <c:axId val="501155592"/>
        <c:axId val="501152312"/>
      </c:barChart>
      <c:catAx>
        <c:axId val="501155592"/>
        <c:scaling>
          <c:orientation val="maxMin"/>
        </c:scaling>
        <c:delete val="0"/>
        <c:axPos val="l"/>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Century Gothic" panose="020B0502020202020204" pitchFamily="34" charset="0"/>
                <a:ea typeface="+mn-ea"/>
                <a:cs typeface="+mn-cs"/>
              </a:defRPr>
            </a:pPr>
            <a:endParaRPr lang="en-US"/>
          </a:p>
        </c:txPr>
        <c:crossAx val="501152312"/>
        <c:crosses val="autoZero"/>
        <c:auto val="1"/>
        <c:lblAlgn val="ctr"/>
        <c:lblOffset val="100"/>
        <c:noMultiLvlLbl val="0"/>
      </c:catAx>
      <c:valAx>
        <c:axId val="501152312"/>
        <c:scaling>
          <c:orientation val="minMax"/>
        </c:scaling>
        <c:delete val="1"/>
        <c:axPos val="t"/>
        <c:numFmt formatCode="0%" sourceLinked="1"/>
        <c:majorTickMark val="none"/>
        <c:minorTickMark val="none"/>
        <c:tickLblPos val="nextTo"/>
        <c:crossAx val="5011555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Century Gothic" panose="020B0502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E7DB0D-B5BB-4909-9B32-E53CD4887AC4}" type="datetimeFigureOut">
              <a:rPr lang="en-US" smtClean="0"/>
              <a:t>04-Mar-21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5D61B-08D3-477D-9FCC-B0A12C0A9A06}" type="slidenum">
              <a:rPr lang="en-US" smtClean="0"/>
              <a:t>‹#›</a:t>
            </a:fld>
            <a:endParaRPr lang="en-US"/>
          </a:p>
        </p:txBody>
      </p:sp>
    </p:spTree>
    <p:extLst>
      <p:ext uri="{BB962C8B-B14F-4D97-AF65-F5344CB8AC3E}">
        <p14:creationId xmlns:p14="http://schemas.microsoft.com/office/powerpoint/2010/main" val="322458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446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Disabled and those looking for work most likely to state they are very likely to use the railway.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8361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694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154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494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164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Transport links for an ever increasing population.</a:t>
            </a:r>
          </a:p>
          <a:p>
            <a:r>
              <a:rPr lang="en-US" dirty="0"/>
              <a:t>Traffic congestion on Bridge street and lack of rail to Oxford with lots of extra houses going up all the time.</a:t>
            </a:r>
          </a:p>
          <a:p>
            <a:r>
              <a:rPr lang="en-US" dirty="0"/>
              <a:t>Impact of housing developments on a rural community - transport, infrastructure, changing the nature of the village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1154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 change. I am particularly alarmed by the fumes around Kidlington, from cars, bonfires, and wood burning stoves.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594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322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6963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5384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495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4668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support from those not working but looking for work, disabled and under 17 year </a:t>
            </a:r>
            <a:r>
              <a:rPr lang="en-US" dirty="0" err="1"/>
              <a:t>olds</a:t>
            </a:r>
            <a:r>
              <a:rPr lang="en-US" dirty="0"/>
              <a:t> and those who do not identify as either female or male (all groups very small samples) but interesting all the same.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1B590C-8861-4E2D-BB84-44A178788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91243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CC968-9B94-4BE5-AC7C-3301518E64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0FABEE-4176-4128-8232-24A8F4D703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EC2AFE-A659-46E8-8E51-050A934AC02B}"/>
              </a:ext>
            </a:extLst>
          </p:cNvPr>
          <p:cNvSpPr>
            <a:spLocks noGrp="1"/>
          </p:cNvSpPr>
          <p:nvPr>
            <p:ph type="dt" sz="half" idx="10"/>
          </p:nvPr>
        </p:nvSpPr>
        <p:spPr/>
        <p:txBody>
          <a:bodyPr/>
          <a:lstStyle/>
          <a:p>
            <a:fld id="{D3273E95-B8EA-4103-891C-68DCF8DB65F9}" type="datetime1">
              <a:rPr lang="en-US" smtClean="0"/>
              <a:t>04-Mar-21</a:t>
            </a:fld>
            <a:endParaRPr lang="en-US"/>
          </a:p>
        </p:txBody>
      </p:sp>
      <p:sp>
        <p:nvSpPr>
          <p:cNvPr id="5" name="Footer Placeholder 4">
            <a:extLst>
              <a:ext uri="{FF2B5EF4-FFF2-40B4-BE49-F238E27FC236}">
                <a16:creationId xmlns:a16="http://schemas.microsoft.com/office/drawing/2014/main" id="{16406ED4-B074-49EE-8C15-5C61B9B031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3641EF-B220-4E4C-9A67-265F3E0C5BC7}"/>
              </a:ext>
            </a:extLst>
          </p:cNvPr>
          <p:cNvSpPr>
            <a:spLocks noGrp="1"/>
          </p:cNvSpPr>
          <p:nvPr>
            <p:ph type="sldNum" sz="quarter" idx="12"/>
          </p:nvPr>
        </p:nvSpPr>
        <p:spPr/>
        <p:txBody>
          <a:bodyPr/>
          <a:lstStyle/>
          <a:p>
            <a:fld id="{B2247C32-A18F-402B-9B6A-C97B6373EFB0}" type="slidenum">
              <a:rPr lang="en-US" smtClean="0"/>
              <a:t>‹#›</a:t>
            </a:fld>
            <a:endParaRPr lang="en-US"/>
          </a:p>
        </p:txBody>
      </p:sp>
      <p:pic>
        <p:nvPicPr>
          <p:cNvPr id="7" name="Picture 6">
            <a:extLst>
              <a:ext uri="{FF2B5EF4-FFF2-40B4-BE49-F238E27FC236}">
                <a16:creationId xmlns:a16="http://schemas.microsoft.com/office/drawing/2014/main" id="{C8C07A8A-5039-4669-B8A0-0EE3A8F79B1F}"/>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4985"/>
                    </a14:imgEffect>
                    <a14:imgEffect>
                      <a14:saturation sat="109000"/>
                    </a14:imgEffect>
                    <a14:imgEffect>
                      <a14:brightnessContrast bright="40000" contrast="-20000"/>
                    </a14:imgEffect>
                  </a14:imgLayer>
                </a14:imgProps>
              </a:ext>
            </a:extLst>
          </a:blip>
          <a:srcRect l="3588" t="14782" r="19746" b="8551"/>
          <a:stretch/>
        </p:blipFill>
        <p:spPr>
          <a:xfrm>
            <a:off x="-1" y="-1"/>
            <a:ext cx="12192001" cy="6990735"/>
          </a:xfrm>
          <a:prstGeom prst="rect">
            <a:avLst/>
          </a:prstGeom>
        </p:spPr>
      </p:pic>
      <p:sp>
        <p:nvSpPr>
          <p:cNvPr id="10" name="Rectangle 9">
            <a:extLst>
              <a:ext uri="{FF2B5EF4-FFF2-40B4-BE49-F238E27FC236}">
                <a16:creationId xmlns:a16="http://schemas.microsoft.com/office/drawing/2014/main" id="{B842CFA5-0376-48D4-9569-9D375922F897}"/>
              </a:ext>
            </a:extLst>
          </p:cNvPr>
          <p:cNvSpPr/>
          <p:nvPr userDrawn="1"/>
        </p:nvSpPr>
        <p:spPr>
          <a:xfrm>
            <a:off x="379772" y="245808"/>
            <a:ext cx="11458575" cy="6363717"/>
          </a:xfrm>
          <a:prstGeom prst="rect">
            <a:avLst/>
          </a:prstGeom>
          <a:solidFill>
            <a:srgbClr val="FFFFFF">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D3022D-C35D-4AD8-85A9-8F65D4DD2BBC}"/>
              </a:ext>
            </a:extLst>
          </p:cNvPr>
          <p:cNvSpPr/>
          <p:nvPr userDrawn="1"/>
        </p:nvSpPr>
        <p:spPr>
          <a:xfrm>
            <a:off x="586867" y="6296689"/>
            <a:ext cx="2222083" cy="242567"/>
          </a:xfrm>
          <a:prstGeom prst="rect">
            <a:avLst/>
          </a:prstGeom>
        </p:spPr>
        <p:txBody>
          <a:bodyPr wrap="none">
            <a:spAutoFit/>
          </a:body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100" b="0" i="0" u="none" strike="noStrike" kern="1200" cap="none" spc="-50" normalizeH="0" baseline="0" noProof="0" dirty="0">
                <a:ln>
                  <a:noFill/>
                </a:ln>
                <a:effectLst/>
                <a:uLnTx/>
                <a:uFillTx/>
                <a:latin typeface="Brandon Grotesque Light"/>
                <a:ea typeface="+mn-ea"/>
                <a:cs typeface="Brandon Grotesque Light"/>
              </a:rPr>
              <a:t>© </a:t>
            </a:r>
            <a:r>
              <a:rPr lang="en-US" sz="1100" spc="-50" dirty="0">
                <a:latin typeface="Brandon Grotesque Light"/>
                <a:cs typeface="Brandon Grotesque Light"/>
              </a:rPr>
              <a:t> </a:t>
            </a:r>
            <a:r>
              <a:rPr lang="en-US" sz="1100" spc="-50" dirty="0" err="1">
                <a:latin typeface="Brandon Grotesque Light"/>
                <a:cs typeface="Brandon Grotesque Light"/>
              </a:rPr>
              <a:t>Witney</a:t>
            </a:r>
            <a:r>
              <a:rPr lang="en-US" sz="1100" spc="-50" dirty="0">
                <a:latin typeface="Brandon Grotesque Light"/>
                <a:cs typeface="Brandon Grotesque Light"/>
              </a:rPr>
              <a:t> Oxford Transport Group 2021</a:t>
            </a:r>
            <a:endParaRPr kumimoji="0" lang="en-US" sz="1100" b="0" i="0" u="none" strike="noStrike" kern="1200" cap="none" spc="-50" normalizeH="0" baseline="0" noProof="0" dirty="0">
              <a:ln>
                <a:noFill/>
              </a:ln>
              <a:effectLst/>
              <a:uLnTx/>
              <a:uFillTx/>
              <a:latin typeface="Brandon Grotesque Light"/>
              <a:ea typeface="+mn-ea"/>
              <a:cs typeface="Brandon Grotesque Light"/>
            </a:endParaRPr>
          </a:p>
        </p:txBody>
      </p:sp>
    </p:spTree>
    <p:extLst>
      <p:ext uri="{BB962C8B-B14F-4D97-AF65-F5344CB8AC3E}">
        <p14:creationId xmlns:p14="http://schemas.microsoft.com/office/powerpoint/2010/main" val="277452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F3D8F-11FB-4E22-AF71-1A6D2B9E0B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3B2B2E-5D45-424C-8579-1C7DBC717A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E6E36-67E7-4821-9F77-3AC5ACD60A72}"/>
              </a:ext>
            </a:extLst>
          </p:cNvPr>
          <p:cNvSpPr>
            <a:spLocks noGrp="1"/>
          </p:cNvSpPr>
          <p:nvPr>
            <p:ph type="dt" sz="half" idx="10"/>
          </p:nvPr>
        </p:nvSpPr>
        <p:spPr/>
        <p:txBody>
          <a:bodyPr/>
          <a:lstStyle/>
          <a:p>
            <a:fld id="{95703571-687A-405F-99DD-F283FE0DE1C1}" type="datetime1">
              <a:rPr lang="en-US" smtClean="0"/>
              <a:t>04-Mar-21</a:t>
            </a:fld>
            <a:endParaRPr lang="en-US"/>
          </a:p>
        </p:txBody>
      </p:sp>
      <p:sp>
        <p:nvSpPr>
          <p:cNvPr id="5" name="Footer Placeholder 4">
            <a:extLst>
              <a:ext uri="{FF2B5EF4-FFF2-40B4-BE49-F238E27FC236}">
                <a16:creationId xmlns:a16="http://schemas.microsoft.com/office/drawing/2014/main" id="{2B7751EB-826D-45DB-A916-4585504309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CF50A-D47E-4092-A294-2D4C8CA3BF1C}"/>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4044530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D6187-3542-4C1D-BF25-BD05E0EF09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B20D6F-ED9F-4697-BD92-AB474E7446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C04DC4-B62B-4C2A-BF60-870373BA7E70}"/>
              </a:ext>
            </a:extLst>
          </p:cNvPr>
          <p:cNvSpPr>
            <a:spLocks noGrp="1"/>
          </p:cNvSpPr>
          <p:nvPr>
            <p:ph type="dt" sz="half" idx="10"/>
          </p:nvPr>
        </p:nvSpPr>
        <p:spPr/>
        <p:txBody>
          <a:bodyPr/>
          <a:lstStyle/>
          <a:p>
            <a:fld id="{7D3499C1-4BCA-40E5-90B1-2CB8F165844D}" type="datetime1">
              <a:rPr lang="en-US" smtClean="0"/>
              <a:t>04-Mar-21</a:t>
            </a:fld>
            <a:endParaRPr lang="en-US"/>
          </a:p>
        </p:txBody>
      </p:sp>
      <p:sp>
        <p:nvSpPr>
          <p:cNvPr id="5" name="Footer Placeholder 4">
            <a:extLst>
              <a:ext uri="{FF2B5EF4-FFF2-40B4-BE49-F238E27FC236}">
                <a16:creationId xmlns:a16="http://schemas.microsoft.com/office/drawing/2014/main" id="{E50F6847-80EF-45E9-A207-F835819831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F4B4AF-BAE1-4E82-998E-AE4EBFA186C8}"/>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2148950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7514D-C483-40C2-8FDB-69B0EFFE44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2C6A40-1289-4F83-82FE-8FC700508A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62A6D6-7C0F-4AD3-9D5F-4B159754E2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25CF31-77B3-4824-898F-8FBBC2218418}"/>
              </a:ext>
            </a:extLst>
          </p:cNvPr>
          <p:cNvSpPr>
            <a:spLocks noGrp="1"/>
          </p:cNvSpPr>
          <p:nvPr>
            <p:ph type="dt" sz="half" idx="10"/>
          </p:nvPr>
        </p:nvSpPr>
        <p:spPr/>
        <p:txBody>
          <a:bodyPr/>
          <a:lstStyle/>
          <a:p>
            <a:fld id="{740F1C0B-4B90-49C8-9B6E-3B59C378B5F6}" type="datetime1">
              <a:rPr lang="en-US" smtClean="0"/>
              <a:t>04-Mar-21</a:t>
            </a:fld>
            <a:endParaRPr lang="en-US"/>
          </a:p>
        </p:txBody>
      </p:sp>
      <p:sp>
        <p:nvSpPr>
          <p:cNvPr id="6" name="Footer Placeholder 5">
            <a:extLst>
              <a:ext uri="{FF2B5EF4-FFF2-40B4-BE49-F238E27FC236}">
                <a16:creationId xmlns:a16="http://schemas.microsoft.com/office/drawing/2014/main" id="{3213768E-82B3-4F2E-ABAF-50571896C0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15EFE9-343F-444D-9F1A-B565F3F6BCA4}"/>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1396134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F3195-4133-4E01-83DB-94C82C1240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07384A-7752-4A39-8FBC-68BF0C8832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C93182-F9C8-4C82-A784-17EE9EA883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7E0507-BEA5-45B9-8D47-0E534FB944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2EA322-8FC8-4216-BC2E-E6A2C1B0F6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555B90-0E57-4D71-9DC3-34358B2A4016}"/>
              </a:ext>
            </a:extLst>
          </p:cNvPr>
          <p:cNvSpPr>
            <a:spLocks noGrp="1"/>
          </p:cNvSpPr>
          <p:nvPr>
            <p:ph type="dt" sz="half" idx="10"/>
          </p:nvPr>
        </p:nvSpPr>
        <p:spPr/>
        <p:txBody>
          <a:bodyPr/>
          <a:lstStyle/>
          <a:p>
            <a:fld id="{A171CC55-E3BD-4087-97B0-E334D7CD3B43}" type="datetime1">
              <a:rPr lang="en-US" smtClean="0"/>
              <a:t>04-Mar-21</a:t>
            </a:fld>
            <a:endParaRPr lang="en-US"/>
          </a:p>
        </p:txBody>
      </p:sp>
      <p:sp>
        <p:nvSpPr>
          <p:cNvPr id="8" name="Footer Placeholder 7">
            <a:extLst>
              <a:ext uri="{FF2B5EF4-FFF2-40B4-BE49-F238E27FC236}">
                <a16:creationId xmlns:a16="http://schemas.microsoft.com/office/drawing/2014/main" id="{3FC60D14-0A81-44F6-9666-83986E6F48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DDA5DB-0481-471F-AB9A-4614F45CACB5}"/>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244160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2E62F-82E8-4DE4-AC18-F17F633160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C2C337-A379-4944-B9CC-777F26651927}"/>
              </a:ext>
            </a:extLst>
          </p:cNvPr>
          <p:cNvSpPr>
            <a:spLocks noGrp="1"/>
          </p:cNvSpPr>
          <p:nvPr>
            <p:ph type="dt" sz="half" idx="10"/>
          </p:nvPr>
        </p:nvSpPr>
        <p:spPr/>
        <p:txBody>
          <a:bodyPr/>
          <a:lstStyle/>
          <a:p>
            <a:fld id="{56588CCD-430E-443B-9DCC-7F8637F56F72}" type="datetime1">
              <a:rPr lang="en-US" smtClean="0"/>
              <a:t>04-Mar-21</a:t>
            </a:fld>
            <a:endParaRPr lang="en-US"/>
          </a:p>
        </p:txBody>
      </p:sp>
      <p:sp>
        <p:nvSpPr>
          <p:cNvPr id="4" name="Footer Placeholder 3">
            <a:extLst>
              <a:ext uri="{FF2B5EF4-FFF2-40B4-BE49-F238E27FC236}">
                <a16:creationId xmlns:a16="http://schemas.microsoft.com/office/drawing/2014/main" id="{697648D0-0660-4A35-A3D6-C40989CEB54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5C11E6-4716-4CB5-9EB8-37FDBE9D865A}"/>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991795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0CE5A0-464A-4F77-9722-26AD96B42E86}"/>
              </a:ext>
            </a:extLst>
          </p:cNvPr>
          <p:cNvSpPr>
            <a:spLocks noGrp="1"/>
          </p:cNvSpPr>
          <p:nvPr>
            <p:ph type="dt" sz="half" idx="10"/>
          </p:nvPr>
        </p:nvSpPr>
        <p:spPr/>
        <p:txBody>
          <a:bodyPr/>
          <a:lstStyle/>
          <a:p>
            <a:fld id="{718B859F-9B49-43B9-811C-7F0232822A3E}" type="datetime1">
              <a:rPr lang="en-US" smtClean="0"/>
              <a:t>04-Mar-21</a:t>
            </a:fld>
            <a:endParaRPr lang="en-US"/>
          </a:p>
        </p:txBody>
      </p:sp>
      <p:sp>
        <p:nvSpPr>
          <p:cNvPr id="3" name="Footer Placeholder 2">
            <a:extLst>
              <a:ext uri="{FF2B5EF4-FFF2-40B4-BE49-F238E27FC236}">
                <a16:creationId xmlns:a16="http://schemas.microsoft.com/office/drawing/2014/main" id="{D864B4CE-8184-4716-89F2-BDAB950C4E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9DE7FA-D37F-4ABE-BD27-2F168561AEA6}"/>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3188550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B2882-2C9B-48D4-8649-D985CE416E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402450-7A21-43D8-87A5-A8921A4E85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C2D55A-39C6-4B96-96B1-371759668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14CA2A-F2D2-4E90-8B27-596B6C04D698}"/>
              </a:ext>
            </a:extLst>
          </p:cNvPr>
          <p:cNvSpPr>
            <a:spLocks noGrp="1"/>
          </p:cNvSpPr>
          <p:nvPr>
            <p:ph type="dt" sz="half" idx="10"/>
          </p:nvPr>
        </p:nvSpPr>
        <p:spPr/>
        <p:txBody>
          <a:bodyPr/>
          <a:lstStyle/>
          <a:p>
            <a:fld id="{7CE29205-8CAF-4CCD-96C8-B5A2C9F1C3E2}" type="datetime1">
              <a:rPr lang="en-US" smtClean="0"/>
              <a:t>04-Mar-21</a:t>
            </a:fld>
            <a:endParaRPr lang="en-US"/>
          </a:p>
        </p:txBody>
      </p:sp>
      <p:sp>
        <p:nvSpPr>
          <p:cNvPr id="6" name="Footer Placeholder 5">
            <a:extLst>
              <a:ext uri="{FF2B5EF4-FFF2-40B4-BE49-F238E27FC236}">
                <a16:creationId xmlns:a16="http://schemas.microsoft.com/office/drawing/2014/main" id="{AAC77CDE-F466-4393-B457-CE4358A6CA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4C8FEB-5B77-4F78-BF2C-F0B923C4C994}"/>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3393949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5C17-63FC-4CAB-BC85-1C7521DD8B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6FD74A-D415-4AE6-BF17-8CD7F15C95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049C1A-10A3-44B4-9F79-220C2872FC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0D9BAC-FDE2-4F45-9FBE-0537B1A465F9}"/>
              </a:ext>
            </a:extLst>
          </p:cNvPr>
          <p:cNvSpPr>
            <a:spLocks noGrp="1"/>
          </p:cNvSpPr>
          <p:nvPr>
            <p:ph type="dt" sz="half" idx="10"/>
          </p:nvPr>
        </p:nvSpPr>
        <p:spPr/>
        <p:txBody>
          <a:bodyPr/>
          <a:lstStyle/>
          <a:p>
            <a:fld id="{FF99B34E-9DA5-4967-A98C-A99371E418CF}" type="datetime1">
              <a:rPr lang="en-US" smtClean="0"/>
              <a:t>04-Mar-21</a:t>
            </a:fld>
            <a:endParaRPr lang="en-US"/>
          </a:p>
        </p:txBody>
      </p:sp>
      <p:sp>
        <p:nvSpPr>
          <p:cNvPr id="6" name="Footer Placeholder 5">
            <a:extLst>
              <a:ext uri="{FF2B5EF4-FFF2-40B4-BE49-F238E27FC236}">
                <a16:creationId xmlns:a16="http://schemas.microsoft.com/office/drawing/2014/main" id="{43A13EA2-93A1-475F-BE1A-2D48B23804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7F346E-3CF8-412A-94CB-3A6B99BA8AA0}"/>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3973609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1FC0-91C9-4B2B-941B-01BD344AB8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A0FA08-B7E9-4B24-A7A6-5830D886C8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BB79C5-47DF-468B-B2FB-EDEF8FDD029B}"/>
              </a:ext>
            </a:extLst>
          </p:cNvPr>
          <p:cNvSpPr>
            <a:spLocks noGrp="1"/>
          </p:cNvSpPr>
          <p:nvPr>
            <p:ph type="dt" sz="half" idx="10"/>
          </p:nvPr>
        </p:nvSpPr>
        <p:spPr/>
        <p:txBody>
          <a:bodyPr/>
          <a:lstStyle/>
          <a:p>
            <a:fld id="{9753ACDC-83C3-4F87-99D7-E839F0A026C6}" type="datetime1">
              <a:rPr lang="en-US" smtClean="0"/>
              <a:t>04-Mar-21</a:t>
            </a:fld>
            <a:endParaRPr lang="en-US"/>
          </a:p>
        </p:txBody>
      </p:sp>
      <p:sp>
        <p:nvSpPr>
          <p:cNvPr id="5" name="Footer Placeholder 4">
            <a:extLst>
              <a:ext uri="{FF2B5EF4-FFF2-40B4-BE49-F238E27FC236}">
                <a16:creationId xmlns:a16="http://schemas.microsoft.com/office/drawing/2014/main" id="{722C3EDC-B036-46E9-BC1D-DBC7705F49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60C1D1-B1B4-4A0E-B341-BB5684BA6ED4}"/>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426834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A6C185-1FAA-4515-9F67-7CCD7C790E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D31920-1E8A-40ED-85A6-87351A26A9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80500-8009-4D6B-9CF6-7ED4A2735B23}"/>
              </a:ext>
            </a:extLst>
          </p:cNvPr>
          <p:cNvSpPr>
            <a:spLocks noGrp="1"/>
          </p:cNvSpPr>
          <p:nvPr>
            <p:ph type="dt" sz="half" idx="10"/>
          </p:nvPr>
        </p:nvSpPr>
        <p:spPr/>
        <p:txBody>
          <a:bodyPr/>
          <a:lstStyle/>
          <a:p>
            <a:fld id="{1D0C7AB9-8FA2-4685-AAD8-89E6AA12DD73}" type="datetime1">
              <a:rPr lang="en-US" smtClean="0"/>
              <a:t>04-Mar-21</a:t>
            </a:fld>
            <a:endParaRPr lang="en-US"/>
          </a:p>
        </p:txBody>
      </p:sp>
      <p:sp>
        <p:nvSpPr>
          <p:cNvPr id="5" name="Footer Placeholder 4">
            <a:extLst>
              <a:ext uri="{FF2B5EF4-FFF2-40B4-BE49-F238E27FC236}">
                <a16:creationId xmlns:a16="http://schemas.microsoft.com/office/drawing/2014/main" id="{351AE02E-4795-4CEC-904D-424D5349E0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B672C-A102-4234-97B8-6C033375AFDD}"/>
              </a:ext>
            </a:extLst>
          </p:cNvPr>
          <p:cNvSpPr>
            <a:spLocks noGrp="1"/>
          </p:cNvSpPr>
          <p:nvPr>
            <p:ph type="sldNum" sz="quarter" idx="12"/>
          </p:nvPr>
        </p:nvSpPr>
        <p:spPr/>
        <p:txBody>
          <a:bodyPr/>
          <a:lstStyle/>
          <a:p>
            <a:fld id="{B2247C32-A18F-402B-9B6A-C97B6373EFB0}" type="slidenum">
              <a:rPr lang="en-US" smtClean="0"/>
              <a:t>‹#›</a:t>
            </a:fld>
            <a:endParaRPr lang="en-US"/>
          </a:p>
        </p:txBody>
      </p:sp>
    </p:spTree>
    <p:extLst>
      <p:ext uri="{BB962C8B-B14F-4D97-AF65-F5344CB8AC3E}">
        <p14:creationId xmlns:p14="http://schemas.microsoft.com/office/powerpoint/2010/main" val="74959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41A1FE-1CE8-4123-8C2F-3420C15E6A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6F7594-93F3-4B21-BECA-4142CFF641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AA9E91-51F5-4AE7-BECC-A0BAA8C967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F76D4-CB12-4FF1-BDC3-2AE4EE098A68}" type="datetime1">
              <a:rPr lang="en-US" smtClean="0"/>
              <a:t>04-Mar-21</a:t>
            </a:fld>
            <a:endParaRPr lang="en-US"/>
          </a:p>
        </p:txBody>
      </p:sp>
      <p:sp>
        <p:nvSpPr>
          <p:cNvPr id="5" name="Footer Placeholder 4">
            <a:extLst>
              <a:ext uri="{FF2B5EF4-FFF2-40B4-BE49-F238E27FC236}">
                <a16:creationId xmlns:a16="http://schemas.microsoft.com/office/drawing/2014/main" id="{58FC18AB-8F2A-4897-932F-D18A33329B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193C81-4DFA-4920-935C-55A8EAF4C2BC}"/>
              </a:ext>
            </a:extLst>
          </p:cNvPr>
          <p:cNvSpPr>
            <a:spLocks noGrp="1"/>
          </p:cNvSpPr>
          <p:nvPr>
            <p:ph type="sldNum" sz="quarter" idx="4"/>
          </p:nvPr>
        </p:nvSpPr>
        <p:spPr>
          <a:xfrm>
            <a:off x="9429136" y="6492875"/>
            <a:ext cx="2743200" cy="365125"/>
          </a:xfrm>
          <a:prstGeom prst="rect">
            <a:avLst/>
          </a:prstGeom>
        </p:spPr>
        <p:txBody>
          <a:bodyPr vert="horz" lIns="91440" tIns="45720" rIns="91440" bIns="45720" rtlCol="0" anchor="ctr"/>
          <a:lstStyle>
            <a:lvl1pPr algn="r">
              <a:defRPr sz="1050">
                <a:solidFill>
                  <a:schemeClr val="bg1"/>
                </a:solidFill>
                <a:latin typeface="Century Gothic" panose="020B0502020202020204" pitchFamily="34" charset="0"/>
              </a:defRPr>
            </a:lvl1pPr>
          </a:lstStyle>
          <a:p>
            <a:fld id="{B2247C32-A18F-402B-9B6A-C97B6373EFB0}" type="slidenum">
              <a:rPr lang="en-US" smtClean="0"/>
              <a:pPr/>
              <a:t>‹#›</a:t>
            </a:fld>
            <a:endParaRPr lang="en-US"/>
          </a:p>
        </p:txBody>
      </p:sp>
    </p:spTree>
    <p:extLst>
      <p:ext uri="{BB962C8B-B14F-4D97-AF65-F5344CB8AC3E}">
        <p14:creationId xmlns:p14="http://schemas.microsoft.com/office/powerpoint/2010/main" val="15965868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B0691-FBFA-4A1A-9D80-89769CF4104E}"/>
              </a:ext>
            </a:extLst>
          </p:cNvPr>
          <p:cNvSpPr>
            <a:spLocks noGrp="1"/>
          </p:cNvSpPr>
          <p:nvPr>
            <p:ph type="ctrTitle"/>
          </p:nvPr>
        </p:nvSpPr>
        <p:spPr>
          <a:xfrm>
            <a:off x="1304924" y="1884363"/>
            <a:ext cx="7924801" cy="2387600"/>
          </a:xfrm>
        </p:spPr>
        <p:txBody>
          <a:bodyPr>
            <a:noAutofit/>
          </a:bodyPr>
          <a:lstStyle/>
          <a:p>
            <a:pPr algn="l"/>
            <a:r>
              <a:rPr lang="en-US" sz="3600" dirty="0">
                <a:latin typeface="Brandon Grotesque Bold" panose="020B0803020203060202" pitchFamily="34" charset="0"/>
              </a:rPr>
              <a:t>WITNEY OXFORD TRANSPORT GROUP’S CONSULTATION WITH WEST OXFORDSHIRE RESIDENTS</a:t>
            </a:r>
          </a:p>
        </p:txBody>
      </p:sp>
      <p:pic>
        <p:nvPicPr>
          <p:cNvPr id="1026" name="Picture 2" descr="WOT logo">
            <a:extLst>
              <a:ext uri="{FF2B5EF4-FFF2-40B4-BE49-F238E27FC236}">
                <a16:creationId xmlns:a16="http://schemas.microsoft.com/office/drawing/2014/main" id="{A6013468-7AA1-4546-B5C4-37EE628F5E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135" y="257175"/>
            <a:ext cx="2114550" cy="25812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C2F02A6-EEDC-45FB-BC06-DDC732DB4ABA}"/>
              </a:ext>
            </a:extLst>
          </p:cNvPr>
          <p:cNvSpPr txBox="1"/>
          <p:nvPr/>
        </p:nvSpPr>
        <p:spPr>
          <a:xfrm>
            <a:off x="1355725" y="4271963"/>
            <a:ext cx="91821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Brandon Grotesque Regular" panose="020B0503020203060202" pitchFamily="34" charset="0"/>
                <a:ea typeface="+mn-ea"/>
                <a:cs typeface="+mn-cs"/>
              </a:rPr>
              <a:t>February – March 2021</a:t>
            </a:r>
          </a:p>
        </p:txBody>
      </p:sp>
      <p:sp>
        <p:nvSpPr>
          <p:cNvPr id="3" name="Slide Number Placeholder 2">
            <a:extLst>
              <a:ext uri="{FF2B5EF4-FFF2-40B4-BE49-F238E27FC236}">
                <a16:creationId xmlns:a16="http://schemas.microsoft.com/office/drawing/2014/main" id="{9BAFAC7D-31A5-4C34-856C-B422A57B1062}"/>
              </a:ext>
            </a:extLst>
          </p:cNvPr>
          <p:cNvSpPr>
            <a:spLocks noGrp="1"/>
          </p:cNvSpPr>
          <p:nvPr>
            <p:ph type="sldNum" sz="quarter" idx="12"/>
          </p:nvPr>
        </p:nvSpPr>
        <p:spPr/>
        <p:txBody>
          <a:bodyPr/>
          <a:lstStyle/>
          <a:p>
            <a:fld id="{B2247C32-A18F-402B-9B6A-C97B6373EFB0}" type="slidenum">
              <a:rPr lang="en-US" smtClean="0"/>
              <a:t>1</a:t>
            </a:fld>
            <a:endParaRPr lang="en-US"/>
          </a:p>
        </p:txBody>
      </p:sp>
    </p:spTree>
    <p:extLst>
      <p:ext uri="{BB962C8B-B14F-4D97-AF65-F5344CB8AC3E}">
        <p14:creationId xmlns:p14="http://schemas.microsoft.com/office/powerpoint/2010/main" val="1015454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4E3AB41-DD76-45BB-9041-D917E33ACB6E}"/>
              </a:ext>
            </a:extLst>
          </p:cNvPr>
          <p:cNvSpPr>
            <a:spLocks noChangeAspect="1"/>
          </p:cNvSpPr>
          <p:nvPr/>
        </p:nvSpPr>
        <p:spPr>
          <a:xfrm>
            <a:off x="1045889" y="684736"/>
            <a:ext cx="10330311" cy="1138773"/>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noFill/>
                </a:ln>
                <a:solidFill>
                  <a:prstClr val="black"/>
                </a:solidFill>
                <a:effectLst/>
                <a:uLnTx/>
                <a:uFillTx/>
                <a:latin typeface="Brandon Grotesque Black"/>
                <a:ea typeface="+mn-ea"/>
                <a:cs typeface="Brandon Grotesque Black"/>
              </a:rPr>
              <a:t>ABOUT THE METHODOLOGY</a:t>
            </a:r>
            <a:br>
              <a:rPr kumimoji="0" lang="en-US"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endParaRPr kumimoji="0" lang="en-US"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7" name="TextBox 6">
            <a:extLst>
              <a:ext uri="{FF2B5EF4-FFF2-40B4-BE49-F238E27FC236}">
                <a16:creationId xmlns:a16="http://schemas.microsoft.com/office/drawing/2014/main" id="{2FD8E874-1026-4198-BD5F-993D902CCA9A}"/>
              </a:ext>
            </a:extLst>
          </p:cNvPr>
          <p:cNvSpPr txBox="1"/>
          <p:nvPr/>
        </p:nvSpPr>
        <p:spPr>
          <a:xfrm>
            <a:off x="1045889" y="1507119"/>
            <a:ext cx="10184086" cy="4600683"/>
          </a:xfrm>
          <a:prstGeom prst="rect">
            <a:avLst/>
          </a:prstGeom>
          <a:solidFill>
            <a:srgbClr val="FFFFFF">
              <a:alpha val="80000"/>
            </a:srgbClr>
          </a:solidFill>
        </p:spPr>
        <p:txBody>
          <a:bodyPr wrap="square" lIns="182880" tIns="182880" rIns="182880" bIns="182880" rtlCol="0">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The </a:t>
            </a:r>
            <a:r>
              <a:rPr kumimoji="0" lang="en-US" sz="1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Times New Roman" panose="02020603050405020304" pitchFamily="18" charset="0"/>
              </a:rPr>
              <a:t>Witney</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 Oxford Transport Group conducted a survey via </a:t>
            </a:r>
            <a:r>
              <a:rPr kumimoji="0" lang="en-US" sz="1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Times New Roman" panose="02020603050405020304" pitchFamily="18" charset="0"/>
              </a:rPr>
              <a:t>surveymonkey</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 to understand the level of support for a feasibility study to connect the communities of Carterton, </a:t>
            </a:r>
            <a:r>
              <a:rPr kumimoji="0" lang="en-US" sz="1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Times New Roman" panose="02020603050405020304" pitchFamily="18" charset="0"/>
              </a:rPr>
              <a:t>Witney</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 and Eynsham with Oxford.  Key information about the study includes:</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The study was conducted between Monday 22</a:t>
            </a:r>
            <a:r>
              <a:rPr kumimoji="0" lang="en-US" sz="1400" b="0" i="0" u="none" strike="noStrike" kern="1200" cap="none" spc="0" normalizeH="0" baseline="3000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nd</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 February 2021 and Thursday 4</a:t>
            </a:r>
            <a:r>
              <a:rPr kumimoji="0" lang="en-US" sz="1400" b="0" i="0" u="none" strike="noStrike" kern="1200" cap="none" spc="0" normalizeH="0" baseline="3000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th</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 March 2021.</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671 respondents took part in the survey. </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The survey was </a:t>
            </a:r>
            <a:r>
              <a:rPr kumimoji="0" lang="en-US" sz="14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Times New Roman" panose="02020603050405020304" pitchFamily="18" charset="0"/>
              </a:rPr>
              <a:t>publicised</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 via the Witney Gazette, Oxford Mail, Witney Radio and social media.</a:t>
            </a:r>
            <a:endParaRPr kumimoji="0" lang="en-US" sz="14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Respondents throughout the district</a:t>
            </a:r>
            <a:r>
              <a:rPr kumimoji="0" lang="en-US" sz="1400" b="0" i="0" u="none" strike="noStrike" kern="1200" cap="none" spc="0" normalizeH="0" baseline="0" noProof="0" dirty="0">
                <a:ln>
                  <a:noFill/>
                </a:ln>
                <a:solidFill>
                  <a:srgbClr val="FF0000"/>
                </a:solidFill>
                <a:effectLst/>
                <a:uLnTx/>
                <a:uFillTx/>
                <a:latin typeface="Century Gothic" panose="020B0502020202020204" pitchFamily="34" charset="0"/>
                <a:ea typeface="+mn-ea"/>
                <a:cs typeface="Times New Roman" panose="02020603050405020304" pitchFamily="18" charset="0"/>
              </a:rPr>
              <a:t> </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of West Oxfordshire were represented in the </a:t>
            </a:r>
            <a:r>
              <a:rPr lang="en-US" sz="1400" dirty="0">
                <a:solidFill>
                  <a:prstClr val="black"/>
                </a:solidFill>
                <a:latin typeface="Century Gothic" panose="020B0502020202020204" pitchFamily="34" charset="0"/>
                <a:cs typeface="Times New Roman" panose="02020603050405020304" pitchFamily="18" charset="0"/>
              </a:rPr>
              <a:t>sample (see page 16)</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 </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The survey was kept intentionally short to encourage participation and achieve a large sample size.</a:t>
            </a:r>
          </a:p>
          <a:p>
            <a:pPr marL="285750" marR="0" lvl="0" indent="-285750" algn="l"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After the initial two questions regarding the rail line, 525 respondents agreed to answer a few additional questions about their local community.</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The following slides outline the key findings from the study.</a:t>
            </a:r>
            <a:endParaRPr kumimoji="0" lang="en-US" sz="13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endParaRPr>
          </a:p>
        </p:txBody>
      </p:sp>
      <p:sp>
        <p:nvSpPr>
          <p:cNvPr id="2" name="Slide Number Placeholder 1">
            <a:extLst>
              <a:ext uri="{FF2B5EF4-FFF2-40B4-BE49-F238E27FC236}">
                <a16:creationId xmlns:a16="http://schemas.microsoft.com/office/drawing/2014/main" id="{11D7DF3B-C086-4003-8669-660AF56F65D7}"/>
              </a:ext>
            </a:extLst>
          </p:cNvPr>
          <p:cNvSpPr>
            <a:spLocks noGrp="1"/>
          </p:cNvSpPr>
          <p:nvPr>
            <p:ph type="sldNum" sz="quarter" idx="12"/>
          </p:nvPr>
        </p:nvSpPr>
        <p:spPr/>
        <p:txBody>
          <a:bodyPr/>
          <a:lstStyle/>
          <a:p>
            <a:fld id="{B2247C32-A18F-402B-9B6A-C97B6373EFB0}" type="slidenum">
              <a:rPr lang="en-US" smtClean="0"/>
              <a:t>2</a:t>
            </a:fld>
            <a:endParaRPr lang="en-US"/>
          </a:p>
        </p:txBody>
      </p:sp>
    </p:spTree>
    <p:extLst>
      <p:ext uri="{BB962C8B-B14F-4D97-AF65-F5344CB8AC3E}">
        <p14:creationId xmlns:p14="http://schemas.microsoft.com/office/powerpoint/2010/main" val="955745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1F3D5C-10C7-415C-810F-44C1987C5ADC}"/>
              </a:ext>
            </a:extLst>
          </p:cNvPr>
          <p:cNvSpPr/>
          <p:nvPr/>
        </p:nvSpPr>
        <p:spPr>
          <a:xfrm>
            <a:off x="1045889" y="1666875"/>
            <a:ext cx="10098361" cy="4448175"/>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4E3AB41-DD76-45BB-9041-D917E33ACB6E}"/>
              </a:ext>
            </a:extLst>
          </p:cNvPr>
          <p:cNvSpPr>
            <a:spLocks noChangeAspect="1"/>
          </p:cNvSpPr>
          <p:nvPr/>
        </p:nvSpPr>
        <p:spPr>
          <a:xfrm>
            <a:off x="1045889" y="532336"/>
            <a:ext cx="10330311" cy="1077218"/>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noFill/>
                </a:ln>
                <a:solidFill>
                  <a:prstClr val="black"/>
                </a:solidFill>
                <a:effectLst/>
                <a:uLnTx/>
                <a:uFillTx/>
                <a:latin typeface="Brandon Grotesque Black"/>
                <a:ea typeface="+mn-ea"/>
                <a:cs typeface="Brandon Grotesque Black"/>
              </a:rPr>
              <a:t>There is Overwhelming support for a feasibility study </a:t>
            </a:r>
            <a:endParaRPr kumimoji="0" lang="en-US" sz="18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7" name="TextBox 6">
            <a:extLst>
              <a:ext uri="{FF2B5EF4-FFF2-40B4-BE49-F238E27FC236}">
                <a16:creationId xmlns:a16="http://schemas.microsoft.com/office/drawing/2014/main" id="{2FD8E874-1026-4198-BD5F-993D902CCA9A}"/>
              </a:ext>
            </a:extLst>
          </p:cNvPr>
          <p:cNvSpPr txBox="1"/>
          <p:nvPr/>
        </p:nvSpPr>
        <p:spPr>
          <a:xfrm>
            <a:off x="5991352" y="3079512"/>
            <a:ext cx="4417378" cy="2209516"/>
          </a:xfrm>
          <a:prstGeom prst="rect">
            <a:avLst/>
          </a:prstGeom>
          <a:noFill/>
        </p:spPr>
        <p:txBody>
          <a:bodyPr wrap="square" tIns="91440" bIns="91440" rtlCol="0">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There is near universal support for exploring the possibility of a trainline </a:t>
            </a:r>
            <a:r>
              <a:rPr lang="en-US" dirty="0">
                <a:solidFill>
                  <a:prstClr val="black"/>
                </a:solidFill>
                <a:latin typeface="Century Gothic" panose="020B0502020202020204" pitchFamily="34" charset="0"/>
                <a:cs typeface="Times New Roman" panose="02020603050405020304" pitchFamily="18" charset="0"/>
              </a:rPr>
              <a:t>connecting</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 the communities of </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Carterton, </a:t>
            </a:r>
            <a:r>
              <a:rPr kumimoji="0" lang="en-US" sz="1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Witney</a:t>
            </a:r>
            <a:r>
              <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and Eynsham with Oxford.</a:t>
            </a: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endParaRPr>
          </a:p>
        </p:txBody>
      </p:sp>
      <p:graphicFrame>
        <p:nvGraphicFramePr>
          <p:cNvPr id="9" name="Chart 8">
            <a:extLst>
              <a:ext uri="{FF2B5EF4-FFF2-40B4-BE49-F238E27FC236}">
                <a16:creationId xmlns:a16="http://schemas.microsoft.com/office/drawing/2014/main" id="{650121FF-CEF3-442C-BB53-FEB7790FC572}"/>
              </a:ext>
            </a:extLst>
          </p:cNvPr>
          <p:cNvGraphicFramePr/>
          <p:nvPr/>
        </p:nvGraphicFramePr>
        <p:xfrm>
          <a:off x="771722" y="1626282"/>
          <a:ext cx="5948794" cy="4548467"/>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C4E8D29A-61B4-4D82-837F-E0750EB0996A}"/>
              </a:ext>
            </a:extLst>
          </p:cNvPr>
          <p:cNvSpPr txBox="1"/>
          <p:nvPr/>
        </p:nvSpPr>
        <p:spPr>
          <a:xfrm>
            <a:off x="2791714" y="3187700"/>
            <a:ext cx="1908810"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Do you support exploring the potential of restoring a railway line that connects the communities of Carterton, </a:t>
            </a:r>
            <a:r>
              <a:rPr kumimoji="0" lang="en-US" sz="12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Witney</a:t>
            </a:r>
            <a:r>
              <a:rPr kumimoji="0" lang="en-U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and Eynsham with Oxford?</a:t>
            </a:r>
          </a:p>
        </p:txBody>
      </p:sp>
      <p:sp>
        <p:nvSpPr>
          <p:cNvPr id="16" name="TextBox 15">
            <a:extLst>
              <a:ext uri="{FF2B5EF4-FFF2-40B4-BE49-F238E27FC236}">
                <a16:creationId xmlns:a16="http://schemas.microsoft.com/office/drawing/2014/main" id="{A106CF66-680D-43BC-85F0-29864A40CFA5}"/>
              </a:ext>
            </a:extLst>
          </p:cNvPr>
          <p:cNvSpPr txBox="1"/>
          <p:nvPr/>
        </p:nvSpPr>
        <p:spPr>
          <a:xfrm>
            <a:off x="5898111" y="1990794"/>
            <a:ext cx="2832101"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97%</a:t>
            </a:r>
          </a:p>
        </p:txBody>
      </p:sp>
      <p:sp>
        <p:nvSpPr>
          <p:cNvPr id="17" name="TextBox 16">
            <a:extLst>
              <a:ext uri="{FF2B5EF4-FFF2-40B4-BE49-F238E27FC236}">
                <a16:creationId xmlns:a16="http://schemas.microsoft.com/office/drawing/2014/main" id="{364A661F-F4F7-4829-8B2C-EC3781EA112C}"/>
              </a:ext>
            </a:extLst>
          </p:cNvPr>
          <p:cNvSpPr txBox="1"/>
          <p:nvPr/>
        </p:nvSpPr>
        <p:spPr>
          <a:xfrm>
            <a:off x="8240802" y="2225285"/>
            <a:ext cx="2167928" cy="800668"/>
          </a:xfrm>
          <a:prstGeom prst="rect">
            <a:avLst/>
          </a:prstGeom>
          <a:noFill/>
        </p:spPr>
        <p:txBody>
          <a:bodyPr wrap="square" rtlCol="0">
            <a:spAutoFit/>
          </a:bodyPr>
          <a:lstStyle/>
          <a:p>
            <a:pPr marL="0" marR="0" lvl="0" indent="0" algn="l" defTabSz="914400" rtl="0" eaLnBrk="1" fontAlgn="auto" latinLnBrk="0" hangingPunct="1">
              <a:lnSpc>
                <a:spcPts val="27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 support</a:t>
            </a:r>
          </a:p>
        </p:txBody>
      </p:sp>
      <p:sp>
        <p:nvSpPr>
          <p:cNvPr id="18" name="TextBox 17">
            <a:extLst>
              <a:ext uri="{FF2B5EF4-FFF2-40B4-BE49-F238E27FC236}">
                <a16:creationId xmlns:a16="http://schemas.microsoft.com/office/drawing/2014/main" id="{4F897D14-45C3-4E1C-8C21-638C62A43A5A}"/>
              </a:ext>
            </a:extLst>
          </p:cNvPr>
          <p:cNvSpPr txBox="1"/>
          <p:nvPr/>
        </p:nvSpPr>
        <p:spPr>
          <a:xfrm>
            <a:off x="1244009" y="5656521"/>
            <a:ext cx="175437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Base: n=671</a:t>
            </a:r>
          </a:p>
        </p:txBody>
      </p:sp>
      <p:sp>
        <p:nvSpPr>
          <p:cNvPr id="2" name="Slide Number Placeholder 1">
            <a:extLst>
              <a:ext uri="{FF2B5EF4-FFF2-40B4-BE49-F238E27FC236}">
                <a16:creationId xmlns:a16="http://schemas.microsoft.com/office/drawing/2014/main" id="{C04B6F07-6956-4234-9C36-D0CAD1A89FE2}"/>
              </a:ext>
            </a:extLst>
          </p:cNvPr>
          <p:cNvSpPr>
            <a:spLocks noGrp="1"/>
          </p:cNvSpPr>
          <p:nvPr>
            <p:ph type="sldNum" sz="quarter" idx="12"/>
          </p:nvPr>
        </p:nvSpPr>
        <p:spPr/>
        <p:txBody>
          <a:bodyPr/>
          <a:lstStyle/>
          <a:p>
            <a:fld id="{B2247C32-A18F-402B-9B6A-C97B6373EFB0}" type="slidenum">
              <a:rPr lang="en-US" smtClean="0"/>
              <a:t>3</a:t>
            </a:fld>
            <a:endParaRPr lang="en-US"/>
          </a:p>
        </p:txBody>
      </p:sp>
    </p:spTree>
    <p:extLst>
      <p:ext uri="{BB962C8B-B14F-4D97-AF65-F5344CB8AC3E}">
        <p14:creationId xmlns:p14="http://schemas.microsoft.com/office/powerpoint/2010/main" val="253036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AE1463-B150-4E9D-A964-433650214CE7}"/>
              </a:ext>
            </a:extLst>
          </p:cNvPr>
          <p:cNvSpPr/>
          <p:nvPr/>
        </p:nvSpPr>
        <p:spPr>
          <a:xfrm>
            <a:off x="1045889" y="1552575"/>
            <a:ext cx="10098361" cy="4448175"/>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4E3AB41-DD76-45BB-9041-D917E33ACB6E}"/>
              </a:ext>
            </a:extLst>
          </p:cNvPr>
          <p:cNvSpPr>
            <a:spLocks noChangeAspect="1"/>
          </p:cNvSpPr>
          <p:nvPr/>
        </p:nvSpPr>
        <p:spPr>
          <a:xfrm>
            <a:off x="1045890" y="517612"/>
            <a:ext cx="10098360" cy="1077218"/>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noFill/>
                </a:ln>
                <a:solidFill>
                  <a:prstClr val="black"/>
                </a:solidFill>
                <a:effectLst/>
                <a:uLnTx/>
                <a:uFillTx/>
                <a:latin typeface="Brandon Grotesque Black"/>
                <a:ea typeface="+mn-ea"/>
                <a:cs typeface="Brandon Grotesque Black"/>
              </a:rPr>
              <a:t>Plus NEAR UNANIMOUS LIKELIHOOD (94%) to use the new SERVICE</a:t>
            </a:r>
            <a:endParaRPr kumimoji="0" lang="en-US" sz="18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7" name="TextBox 6">
            <a:extLst>
              <a:ext uri="{FF2B5EF4-FFF2-40B4-BE49-F238E27FC236}">
                <a16:creationId xmlns:a16="http://schemas.microsoft.com/office/drawing/2014/main" id="{2FD8E874-1026-4198-BD5F-993D902CCA9A}"/>
              </a:ext>
            </a:extLst>
          </p:cNvPr>
          <p:cNvSpPr txBox="1"/>
          <p:nvPr/>
        </p:nvSpPr>
        <p:spPr>
          <a:xfrm>
            <a:off x="1364501" y="1742932"/>
            <a:ext cx="9468599" cy="1538947"/>
          </a:xfrm>
          <a:prstGeom prst="rect">
            <a:avLst/>
          </a:prstGeom>
          <a:noFill/>
        </p:spPr>
        <p:txBody>
          <a:bodyPr wrap="square" tIns="91440" bIns="91440" rtlCol="0">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Three quarters (75%) of those surveyed state they are ‘very likely’ to use the new rail link.  A further 12% state they are ‘likely’ and 7% ‘somewhat likely’. </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‘Very likely’ to use is even higher amongst those employed: 78%, those aged under 30: 87%, and those who state they are ‘disabled, unable to work’: 100%*. </a:t>
            </a:r>
          </a:p>
        </p:txBody>
      </p:sp>
      <p:sp>
        <p:nvSpPr>
          <p:cNvPr id="12" name="TextBox 11">
            <a:extLst>
              <a:ext uri="{FF2B5EF4-FFF2-40B4-BE49-F238E27FC236}">
                <a16:creationId xmlns:a16="http://schemas.microsoft.com/office/drawing/2014/main" id="{C4E8D29A-61B4-4D82-837F-E0750EB0996A}"/>
              </a:ext>
            </a:extLst>
          </p:cNvPr>
          <p:cNvSpPr txBox="1"/>
          <p:nvPr/>
        </p:nvSpPr>
        <p:spPr>
          <a:xfrm>
            <a:off x="1664801" y="3480012"/>
            <a:ext cx="858859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If there was a new rail link that connected Carterton-Oxford in 22 minutes, </a:t>
            </a:r>
            <a:r>
              <a:rPr kumimoji="0" lang="en-US" sz="12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Witney</a:t>
            </a:r>
            <a:r>
              <a:rPr kumimoji="0" lang="en-U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-Oxford in 16 minutes and Eynsham-Oxford in 9 minutes, how likely would you be to use the railway?</a:t>
            </a:r>
          </a:p>
        </p:txBody>
      </p:sp>
      <p:graphicFrame>
        <p:nvGraphicFramePr>
          <p:cNvPr id="4" name="Chart 3">
            <a:extLst>
              <a:ext uri="{FF2B5EF4-FFF2-40B4-BE49-F238E27FC236}">
                <a16:creationId xmlns:a16="http://schemas.microsoft.com/office/drawing/2014/main" id="{7C939D37-EA6A-4D90-A787-383397C9B71A}"/>
              </a:ext>
            </a:extLst>
          </p:cNvPr>
          <p:cNvGraphicFramePr/>
          <p:nvPr>
            <p:extLst>
              <p:ext uri="{D42A27DB-BD31-4B8C-83A1-F6EECF244321}">
                <p14:modId xmlns:p14="http://schemas.microsoft.com/office/powerpoint/2010/main" val="2135610389"/>
              </p:ext>
            </p:extLst>
          </p:nvPr>
        </p:nvGraphicFramePr>
        <p:xfrm>
          <a:off x="1587500" y="3115294"/>
          <a:ext cx="9017000" cy="3155349"/>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1C4A9751-0C6E-4D62-8116-09717E09A296}"/>
              </a:ext>
            </a:extLst>
          </p:cNvPr>
          <p:cNvSpPr txBox="1"/>
          <p:nvPr/>
        </p:nvSpPr>
        <p:spPr>
          <a:xfrm>
            <a:off x="1244009" y="5656521"/>
            <a:ext cx="175437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Base: n=671</a:t>
            </a:r>
          </a:p>
        </p:txBody>
      </p:sp>
      <p:sp>
        <p:nvSpPr>
          <p:cNvPr id="9" name="TextBox 8">
            <a:extLst>
              <a:ext uri="{FF2B5EF4-FFF2-40B4-BE49-F238E27FC236}">
                <a16:creationId xmlns:a16="http://schemas.microsoft.com/office/drawing/2014/main" id="{9508AC0E-258E-4BD7-ADA3-A03A2388F815}"/>
              </a:ext>
            </a:extLst>
          </p:cNvPr>
          <p:cNvSpPr txBox="1"/>
          <p:nvPr/>
        </p:nvSpPr>
        <p:spPr>
          <a:xfrm>
            <a:off x="4100051" y="6067643"/>
            <a:ext cx="782133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*N.B. small base size, only 4 respondents stated for the employment question they were Disabled, unable to work.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77FA4B9B-04DE-465A-8703-7DA68E6AD385}"/>
              </a:ext>
            </a:extLst>
          </p:cNvPr>
          <p:cNvSpPr>
            <a:spLocks noGrp="1"/>
          </p:cNvSpPr>
          <p:nvPr>
            <p:ph type="sldNum" sz="quarter" idx="12"/>
          </p:nvPr>
        </p:nvSpPr>
        <p:spPr/>
        <p:txBody>
          <a:bodyPr/>
          <a:lstStyle/>
          <a:p>
            <a:fld id="{B2247C32-A18F-402B-9B6A-C97B6373EFB0}" type="slidenum">
              <a:rPr lang="en-US" smtClean="0"/>
              <a:t>4</a:t>
            </a:fld>
            <a:endParaRPr lang="en-US"/>
          </a:p>
        </p:txBody>
      </p:sp>
    </p:spTree>
    <p:extLst>
      <p:ext uri="{BB962C8B-B14F-4D97-AF65-F5344CB8AC3E}">
        <p14:creationId xmlns:p14="http://schemas.microsoft.com/office/powerpoint/2010/main" val="3929190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09BC45-5236-47CC-B003-45D5F176C3ED}"/>
              </a:ext>
            </a:extLst>
          </p:cNvPr>
          <p:cNvSpPr/>
          <p:nvPr/>
        </p:nvSpPr>
        <p:spPr>
          <a:xfrm>
            <a:off x="1045889" y="1761954"/>
            <a:ext cx="10100222" cy="441131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4E3AB41-DD76-45BB-9041-D917E33ACB6E}"/>
              </a:ext>
            </a:extLst>
          </p:cNvPr>
          <p:cNvSpPr>
            <a:spLocks noChangeAspect="1"/>
          </p:cNvSpPr>
          <p:nvPr/>
        </p:nvSpPr>
        <p:spPr>
          <a:xfrm>
            <a:off x="1045889" y="684736"/>
            <a:ext cx="10330311" cy="1077218"/>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noFill/>
                </a:ln>
                <a:solidFill>
                  <a:prstClr val="black"/>
                </a:solidFill>
                <a:effectLst/>
                <a:uLnTx/>
                <a:uFillTx/>
                <a:latin typeface="Brandon Grotesque Black"/>
                <a:ea typeface="+mn-ea"/>
                <a:cs typeface="Brandon Grotesque Black"/>
              </a:rPr>
              <a:t>Fast and accessible PUBLIC TRANSPORT IS THE NUMBER ONE ISSUE</a:t>
            </a:r>
            <a:endParaRPr kumimoji="0" lang="en-US" sz="1800" b="0" i="0" u="none" strike="noStrike" kern="1200" cap="none" spc="0" normalizeH="0" baseline="0" noProof="0" dirty="0">
              <a:ln>
                <a:noFill/>
              </a:ln>
              <a:solidFill>
                <a:prstClr val="black"/>
              </a:solidFill>
              <a:effectLst/>
              <a:uLnTx/>
              <a:uFillTx/>
              <a:latin typeface="Century Gothic"/>
              <a:ea typeface="+mn-ea"/>
              <a:cs typeface="Century Gothic"/>
            </a:endParaRPr>
          </a:p>
        </p:txBody>
      </p:sp>
      <p:graphicFrame>
        <p:nvGraphicFramePr>
          <p:cNvPr id="8" name="Chart 7">
            <a:extLst>
              <a:ext uri="{FF2B5EF4-FFF2-40B4-BE49-F238E27FC236}">
                <a16:creationId xmlns:a16="http://schemas.microsoft.com/office/drawing/2014/main" id="{14749204-68F2-4091-B3A4-DFF4EF7B5629}"/>
              </a:ext>
            </a:extLst>
          </p:cNvPr>
          <p:cNvGraphicFramePr/>
          <p:nvPr/>
        </p:nvGraphicFramePr>
        <p:xfrm>
          <a:off x="1234644" y="2078654"/>
          <a:ext cx="6948097" cy="4179035"/>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01823F63-C357-4720-9CF1-322BDB5CE700}"/>
              </a:ext>
            </a:extLst>
          </p:cNvPr>
          <p:cNvSpPr txBox="1"/>
          <p:nvPr/>
        </p:nvSpPr>
        <p:spPr>
          <a:xfrm>
            <a:off x="1211280" y="1886079"/>
            <a:ext cx="711584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Thinking about local issues, please rank the following in order of importance to you…</a:t>
            </a:r>
          </a:p>
        </p:txBody>
      </p:sp>
      <p:sp>
        <p:nvSpPr>
          <p:cNvPr id="16" name="TextBox 15">
            <a:extLst>
              <a:ext uri="{FF2B5EF4-FFF2-40B4-BE49-F238E27FC236}">
                <a16:creationId xmlns:a16="http://schemas.microsoft.com/office/drawing/2014/main" id="{73279E58-7FAD-45D7-9D4F-F9BC961ECB45}"/>
              </a:ext>
            </a:extLst>
          </p:cNvPr>
          <p:cNvSpPr txBox="1"/>
          <p:nvPr/>
        </p:nvSpPr>
        <p:spPr>
          <a:xfrm>
            <a:off x="8243565" y="2296308"/>
            <a:ext cx="283210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43%</a:t>
            </a:r>
          </a:p>
        </p:txBody>
      </p:sp>
      <p:sp>
        <p:nvSpPr>
          <p:cNvPr id="17" name="TextBox 16">
            <a:extLst>
              <a:ext uri="{FF2B5EF4-FFF2-40B4-BE49-F238E27FC236}">
                <a16:creationId xmlns:a16="http://schemas.microsoft.com/office/drawing/2014/main" id="{6A1DF174-F7DB-4363-A3C3-5111F36B220C}"/>
              </a:ext>
            </a:extLst>
          </p:cNvPr>
          <p:cNvSpPr txBox="1"/>
          <p:nvPr/>
        </p:nvSpPr>
        <p:spPr>
          <a:xfrm>
            <a:off x="8169630" y="3105366"/>
            <a:ext cx="2832102" cy="1289520"/>
          </a:xfrm>
          <a:prstGeom prst="rect">
            <a:avLst/>
          </a:prstGeom>
          <a:noFill/>
        </p:spPr>
        <p:txBody>
          <a:bodyPr wrap="square" rtlCol="0">
            <a:spAutoFit/>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rank ‘fast and accessible public transport’ as the most important of seven issues evaluated, significantly higher than any other issue.</a:t>
            </a:r>
          </a:p>
        </p:txBody>
      </p:sp>
      <p:sp>
        <p:nvSpPr>
          <p:cNvPr id="19" name="TextBox 18">
            <a:extLst>
              <a:ext uri="{FF2B5EF4-FFF2-40B4-BE49-F238E27FC236}">
                <a16:creationId xmlns:a16="http://schemas.microsoft.com/office/drawing/2014/main" id="{0BDAE441-C6C5-43FB-A60E-A03EAC261BBB}"/>
              </a:ext>
            </a:extLst>
          </p:cNvPr>
          <p:cNvSpPr txBox="1"/>
          <p:nvPr/>
        </p:nvSpPr>
        <p:spPr>
          <a:xfrm>
            <a:off x="8314010" y="4429092"/>
            <a:ext cx="283210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84%</a:t>
            </a:r>
          </a:p>
        </p:txBody>
      </p:sp>
      <p:sp>
        <p:nvSpPr>
          <p:cNvPr id="21" name="TextBox 20">
            <a:extLst>
              <a:ext uri="{FF2B5EF4-FFF2-40B4-BE49-F238E27FC236}">
                <a16:creationId xmlns:a16="http://schemas.microsoft.com/office/drawing/2014/main" id="{282B9404-D8D0-4C7C-80BF-F0672184EFC6}"/>
              </a:ext>
            </a:extLst>
          </p:cNvPr>
          <p:cNvSpPr txBox="1"/>
          <p:nvPr/>
        </p:nvSpPr>
        <p:spPr>
          <a:xfrm>
            <a:off x="8327120" y="5246543"/>
            <a:ext cx="2703432" cy="558551"/>
          </a:xfrm>
          <a:prstGeom prst="rect">
            <a:avLst/>
          </a:prstGeom>
          <a:noFill/>
        </p:spPr>
        <p:txBody>
          <a:bodyPr wrap="square" rtlCol="0">
            <a:spAutoFit/>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rank this issue in their top three most important issues.</a:t>
            </a:r>
          </a:p>
        </p:txBody>
      </p:sp>
      <p:sp>
        <p:nvSpPr>
          <p:cNvPr id="18" name="TextBox 17">
            <a:extLst>
              <a:ext uri="{FF2B5EF4-FFF2-40B4-BE49-F238E27FC236}">
                <a16:creationId xmlns:a16="http://schemas.microsoft.com/office/drawing/2014/main" id="{4B6CE615-D80B-42D0-B735-86F21DE41298}"/>
              </a:ext>
            </a:extLst>
          </p:cNvPr>
          <p:cNvSpPr txBox="1"/>
          <p:nvPr/>
        </p:nvSpPr>
        <p:spPr>
          <a:xfrm>
            <a:off x="1234644" y="2163078"/>
            <a:ext cx="6334689" cy="31348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Ranking the issue as the most important issue to them</a:t>
            </a:r>
          </a:p>
        </p:txBody>
      </p:sp>
      <p:sp>
        <p:nvSpPr>
          <p:cNvPr id="11" name="TextBox 10">
            <a:extLst>
              <a:ext uri="{FF2B5EF4-FFF2-40B4-BE49-F238E27FC236}">
                <a16:creationId xmlns:a16="http://schemas.microsoft.com/office/drawing/2014/main" id="{CF9C4672-C49D-4D82-9F48-6F1729EF5FF8}"/>
              </a:ext>
            </a:extLst>
          </p:cNvPr>
          <p:cNvSpPr txBox="1"/>
          <p:nvPr/>
        </p:nvSpPr>
        <p:spPr>
          <a:xfrm>
            <a:off x="1244009" y="5882664"/>
            <a:ext cx="175437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Base: n=524</a:t>
            </a:r>
          </a:p>
        </p:txBody>
      </p:sp>
      <p:sp>
        <p:nvSpPr>
          <p:cNvPr id="12" name="TextBox 11">
            <a:extLst>
              <a:ext uri="{FF2B5EF4-FFF2-40B4-BE49-F238E27FC236}">
                <a16:creationId xmlns:a16="http://schemas.microsoft.com/office/drawing/2014/main" id="{CFE33A95-5CEC-4C2C-BD50-418888EEFC64}"/>
              </a:ext>
            </a:extLst>
          </p:cNvPr>
          <p:cNvSpPr txBox="1"/>
          <p:nvPr/>
        </p:nvSpPr>
        <p:spPr>
          <a:xfrm>
            <a:off x="4050889" y="6257688"/>
            <a:ext cx="782133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*Full code stated: Improvements to local facilities e.g. playgrounds, libraries, community </a:t>
            </a:r>
            <a:r>
              <a:rPr kumimoji="0" lang="en-US" sz="10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Times New Roman" panose="02020603050405020304" pitchFamily="18" charset="0"/>
              </a:rPr>
              <a:t>centres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AB4D7065-AD4E-4F77-9175-46E24F0329A1}"/>
              </a:ext>
            </a:extLst>
          </p:cNvPr>
          <p:cNvSpPr>
            <a:spLocks noGrp="1"/>
          </p:cNvSpPr>
          <p:nvPr>
            <p:ph type="sldNum" sz="quarter" idx="12"/>
          </p:nvPr>
        </p:nvSpPr>
        <p:spPr/>
        <p:txBody>
          <a:bodyPr/>
          <a:lstStyle/>
          <a:p>
            <a:fld id="{B2247C32-A18F-402B-9B6A-C97B6373EFB0}" type="slidenum">
              <a:rPr lang="en-US" smtClean="0"/>
              <a:t>5</a:t>
            </a:fld>
            <a:endParaRPr lang="en-US"/>
          </a:p>
        </p:txBody>
      </p:sp>
    </p:spTree>
    <p:extLst>
      <p:ext uri="{BB962C8B-B14F-4D97-AF65-F5344CB8AC3E}">
        <p14:creationId xmlns:p14="http://schemas.microsoft.com/office/powerpoint/2010/main" val="3354474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1492D0-10C7-48BC-8461-ABF959BCEE37}"/>
              </a:ext>
            </a:extLst>
          </p:cNvPr>
          <p:cNvSpPr/>
          <p:nvPr/>
        </p:nvSpPr>
        <p:spPr>
          <a:xfrm>
            <a:off x="1356852" y="1750141"/>
            <a:ext cx="9055510" cy="4129549"/>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FFDB770A-F850-4162-8D0C-F927CDA6C624}"/>
              </a:ext>
            </a:extLst>
          </p:cNvPr>
          <p:cNvSpPr>
            <a:spLocks noChangeAspect="1"/>
          </p:cNvSpPr>
          <p:nvPr/>
        </p:nvSpPr>
        <p:spPr>
          <a:xfrm>
            <a:off x="1077784" y="477138"/>
            <a:ext cx="10777518" cy="1077218"/>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noFill/>
                </a:ln>
                <a:solidFill>
                  <a:prstClr val="black"/>
                </a:solidFill>
                <a:effectLst/>
                <a:uLnTx/>
                <a:uFillTx/>
                <a:latin typeface="Brandon Grotesque Black"/>
                <a:ea typeface="+mn-ea"/>
                <a:cs typeface="Brandon Grotesque Black"/>
              </a:rPr>
              <a:t>Traffic issues dominate the most important issues affecting the local community</a:t>
            </a:r>
            <a:endParaRPr kumimoji="0" lang="en-US" sz="36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12" name="TextBox 11">
            <a:extLst>
              <a:ext uri="{FF2B5EF4-FFF2-40B4-BE49-F238E27FC236}">
                <a16:creationId xmlns:a16="http://schemas.microsoft.com/office/drawing/2014/main" id="{EA01E33A-B561-4CEC-A851-4E5035D73613}"/>
              </a:ext>
            </a:extLst>
          </p:cNvPr>
          <p:cNvSpPr txBox="1"/>
          <p:nvPr/>
        </p:nvSpPr>
        <p:spPr>
          <a:xfrm>
            <a:off x="2310581" y="2252133"/>
            <a:ext cx="7148051" cy="300018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When asked what are the most important issues affecting their local community (outside of the global pandemic) concerns around traffic congestion, transport links and lack of sufficient infrastructure are frequently mentioned by West </a:t>
            </a:r>
            <a:r>
              <a:rPr kumimoji="0" lang="en-US" sz="16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Oxfordshire</a:t>
            </a:r>
            <a:r>
              <a:rPr kumimoji="0" lang="en-U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residents.</a:t>
            </a: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Of the 433 responses provided to this question </a:t>
            </a: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52%</a:t>
            </a:r>
            <a:r>
              <a:rPr kumimoji="0" lang="en-U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mentioned an aspect related to transport. </a:t>
            </a:r>
          </a:p>
        </p:txBody>
      </p:sp>
      <p:sp>
        <p:nvSpPr>
          <p:cNvPr id="2" name="Slide Number Placeholder 1">
            <a:extLst>
              <a:ext uri="{FF2B5EF4-FFF2-40B4-BE49-F238E27FC236}">
                <a16:creationId xmlns:a16="http://schemas.microsoft.com/office/drawing/2014/main" id="{D7858E4A-DF55-448F-B7FF-2F76C77C1C3F}"/>
              </a:ext>
            </a:extLst>
          </p:cNvPr>
          <p:cNvSpPr>
            <a:spLocks noGrp="1"/>
          </p:cNvSpPr>
          <p:nvPr>
            <p:ph type="sldNum" sz="quarter" idx="12"/>
          </p:nvPr>
        </p:nvSpPr>
        <p:spPr/>
        <p:txBody>
          <a:bodyPr/>
          <a:lstStyle/>
          <a:p>
            <a:fld id="{B2247C32-A18F-402B-9B6A-C97B6373EFB0}" type="slidenum">
              <a:rPr lang="en-US" smtClean="0"/>
              <a:t>6</a:t>
            </a:fld>
            <a:endParaRPr lang="en-US"/>
          </a:p>
        </p:txBody>
      </p:sp>
    </p:spTree>
    <p:extLst>
      <p:ext uri="{BB962C8B-B14F-4D97-AF65-F5344CB8AC3E}">
        <p14:creationId xmlns:p14="http://schemas.microsoft.com/office/powerpoint/2010/main" val="1829277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1492D0-10C7-48BC-8461-ABF959BCEE37}"/>
              </a:ext>
            </a:extLst>
          </p:cNvPr>
          <p:cNvSpPr/>
          <p:nvPr/>
        </p:nvSpPr>
        <p:spPr>
          <a:xfrm>
            <a:off x="1045889" y="1492801"/>
            <a:ext cx="10128926" cy="467030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16C374BF-0B4C-47BA-A8EE-3BF513DA7A20}"/>
              </a:ext>
            </a:extLst>
          </p:cNvPr>
          <p:cNvSpPr txBox="1"/>
          <p:nvPr/>
        </p:nvSpPr>
        <p:spPr>
          <a:xfrm>
            <a:off x="1153418" y="1499254"/>
            <a:ext cx="9095901" cy="220573"/>
          </a:xfrm>
          <a:prstGeom prst="rect">
            <a:avLst/>
          </a:prstGeom>
          <a:noFill/>
        </p:spPr>
        <p:txBody>
          <a:bodyPr wrap="square">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Excluding the global pandemic, what for you is the most important issue affecting your local community?</a:t>
            </a:r>
          </a:p>
        </p:txBody>
      </p:sp>
      <p:sp>
        <p:nvSpPr>
          <p:cNvPr id="29" name="Rectangle 28">
            <a:extLst>
              <a:ext uri="{FF2B5EF4-FFF2-40B4-BE49-F238E27FC236}">
                <a16:creationId xmlns:a16="http://schemas.microsoft.com/office/drawing/2014/main" id="{FFDB770A-F850-4162-8D0C-F927CDA6C624}"/>
              </a:ext>
            </a:extLst>
          </p:cNvPr>
          <p:cNvSpPr>
            <a:spLocks noChangeAspect="1"/>
          </p:cNvSpPr>
          <p:nvPr/>
        </p:nvSpPr>
        <p:spPr>
          <a:xfrm>
            <a:off x="1077784" y="477138"/>
            <a:ext cx="10777518" cy="954107"/>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all" spc="0" normalizeH="0" baseline="0" noProof="0" dirty="0">
                <a:ln>
                  <a:noFill/>
                </a:ln>
                <a:solidFill>
                  <a:prstClr val="black"/>
                </a:solidFill>
                <a:effectLst/>
                <a:uLnTx/>
                <a:uFillTx/>
                <a:latin typeface="Brandon Grotesque Black"/>
                <a:ea typeface="+mn-ea"/>
                <a:cs typeface="Brandon Grotesque Black"/>
              </a:rPr>
              <a:t>A Word cloud of the most frequently mentioned PHRASEs uncover numerous transport concerns </a:t>
            </a:r>
            <a:endParaRPr kumimoji="0" lang="en-US" sz="2800" b="0" i="0" u="none" strike="noStrike" kern="1200" cap="none" spc="0" normalizeH="0" baseline="0" noProof="0" dirty="0">
              <a:ln>
                <a:noFill/>
              </a:ln>
              <a:solidFill>
                <a:prstClr val="black"/>
              </a:solidFill>
              <a:effectLst/>
              <a:uLnTx/>
              <a:uFillTx/>
              <a:latin typeface="Century Gothic"/>
              <a:ea typeface="+mn-ea"/>
              <a:cs typeface="Century Gothic"/>
            </a:endParaRPr>
          </a:p>
        </p:txBody>
      </p:sp>
      <p:pic>
        <p:nvPicPr>
          <p:cNvPr id="4" name="Picture 3">
            <a:extLst>
              <a:ext uri="{FF2B5EF4-FFF2-40B4-BE49-F238E27FC236}">
                <a16:creationId xmlns:a16="http://schemas.microsoft.com/office/drawing/2014/main" id="{3C7ED118-848D-4517-9505-77C2AE416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2394" y="1664402"/>
            <a:ext cx="8507604" cy="4447563"/>
          </a:xfrm>
          <a:prstGeom prst="rect">
            <a:avLst/>
          </a:prstGeom>
        </p:spPr>
      </p:pic>
      <p:sp>
        <p:nvSpPr>
          <p:cNvPr id="10" name="TextBox 9">
            <a:extLst>
              <a:ext uri="{FF2B5EF4-FFF2-40B4-BE49-F238E27FC236}">
                <a16:creationId xmlns:a16="http://schemas.microsoft.com/office/drawing/2014/main" id="{7996A29C-75FC-4363-B57D-C376288D78BC}"/>
              </a:ext>
            </a:extLst>
          </p:cNvPr>
          <p:cNvSpPr txBox="1"/>
          <p:nvPr/>
        </p:nvSpPr>
        <p:spPr>
          <a:xfrm>
            <a:off x="6725265" y="6257688"/>
            <a:ext cx="5146957"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N.B. The larger the font the more frequently the words were mentioned.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D58996D6-0D0C-4E62-AC55-CD674164DAA1}"/>
              </a:ext>
            </a:extLst>
          </p:cNvPr>
          <p:cNvSpPr>
            <a:spLocks noGrp="1"/>
          </p:cNvSpPr>
          <p:nvPr>
            <p:ph type="sldNum" sz="quarter" idx="12"/>
          </p:nvPr>
        </p:nvSpPr>
        <p:spPr/>
        <p:txBody>
          <a:bodyPr/>
          <a:lstStyle/>
          <a:p>
            <a:fld id="{B2247C32-A18F-402B-9B6A-C97B6373EFB0}" type="slidenum">
              <a:rPr lang="en-US" smtClean="0"/>
              <a:t>7</a:t>
            </a:fld>
            <a:endParaRPr lang="en-US"/>
          </a:p>
        </p:txBody>
      </p:sp>
    </p:spTree>
    <p:extLst>
      <p:ext uri="{BB962C8B-B14F-4D97-AF65-F5344CB8AC3E}">
        <p14:creationId xmlns:p14="http://schemas.microsoft.com/office/powerpoint/2010/main" val="30458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A112D6-9905-4547-ADD9-767AA9C1D4F3}"/>
              </a:ext>
            </a:extLst>
          </p:cNvPr>
          <p:cNvSpPr/>
          <p:nvPr/>
        </p:nvSpPr>
        <p:spPr>
          <a:xfrm>
            <a:off x="1148999" y="1714867"/>
            <a:ext cx="9974721" cy="4207293"/>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EA01E33A-B561-4CEC-A851-4E5035D73613}"/>
              </a:ext>
            </a:extLst>
          </p:cNvPr>
          <p:cNvSpPr txBox="1"/>
          <p:nvPr/>
        </p:nvSpPr>
        <p:spPr>
          <a:xfrm>
            <a:off x="1565062" y="1805186"/>
            <a:ext cx="9318961" cy="457567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 the pages that follow are some examples of the feedback provided around transport issues.  Concerns raised by respondents have been grouped into key themes, including:</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Concerns around the </a:t>
            </a:r>
            <a:r>
              <a:rPr kumimoji="0" lang="en-U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lack of infrastructure to support continued planning </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development in the region.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desire to </a:t>
            </a:r>
            <a:r>
              <a:rPr kumimoji="0" lang="en-US" sz="1400" b="0" i="0" u="none" strike="noStrike" kern="1200" cap="none" spc="0" normalizeH="0" baseline="0" noProof="0" dirty="0">
                <a:ln>
                  <a:noFill/>
                </a:ln>
                <a:effectLst/>
                <a:uLnTx/>
                <a:uFillTx/>
                <a:latin typeface="Century Gothic" panose="020B0502020202020204" pitchFamily="34" charset="0"/>
                <a:ea typeface="+mn-ea"/>
                <a:cs typeface="+mn-cs"/>
              </a:rPr>
              <a:t>reduce the</a:t>
            </a:r>
            <a:r>
              <a:rPr lang="en-US" sz="1400" dirty="0">
                <a:latin typeface="Century Gothic" panose="020B0502020202020204" pitchFamily="34" charset="0"/>
              </a:rPr>
              <a:t> district</a:t>
            </a:r>
            <a:r>
              <a:rPr kumimoji="0" lang="en-US" sz="1400" b="0" i="0" u="none" strike="noStrike" kern="1200" cap="none" spc="0" normalizeH="0" baseline="0" noProof="0" dirty="0">
                <a:ln>
                  <a:noFill/>
                </a:ln>
                <a:effectLst/>
                <a:uLnTx/>
                <a:uFillTx/>
                <a:latin typeface="Century Gothic" panose="020B0502020202020204" pitchFamily="34" charset="0"/>
                <a:ea typeface="+mn-ea"/>
                <a:cs typeface="+mn-cs"/>
              </a:rPr>
              <a:t>’s carbon footprint </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and provide </a:t>
            </a:r>
            <a:r>
              <a:rPr kumimoji="0" lang="en-U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more sustainable transport options</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 </a:t>
            </a:r>
            <a:r>
              <a:rPr kumimoji="0" lang="en-U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negative impact </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existing transport options are having </a:t>
            </a:r>
            <a:r>
              <a:rPr kumimoji="0" lang="en-U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on productivity levels</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the economy and job opportunities.</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 community’s desire for better transport links </a:t>
            </a:r>
            <a:r>
              <a:rPr kumimoji="0" lang="en-U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to stay connected</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reduce isolation, provide greater access to key services and assist those with a disability who rely on public transport.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 adverse impact poor transport links is having on </a:t>
            </a:r>
            <a:r>
              <a:rPr kumimoji="0" lang="en-U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positioning Oxford as a destination </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for work, retail and entertainment.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Other issues including </a:t>
            </a:r>
            <a:r>
              <a:rPr kumimoji="0" lang="en-U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safety concerns </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regarding the increasing volume of traffic going through villages and access to </a:t>
            </a:r>
            <a:r>
              <a:rPr kumimoji="0" lang="en-U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affordable </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transport options.</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6" name="Rectangle 15">
            <a:extLst>
              <a:ext uri="{FF2B5EF4-FFF2-40B4-BE49-F238E27FC236}">
                <a16:creationId xmlns:a16="http://schemas.microsoft.com/office/drawing/2014/main" id="{70450574-34A9-4336-BAFB-115027B2B5B0}"/>
              </a:ext>
            </a:extLst>
          </p:cNvPr>
          <p:cNvSpPr>
            <a:spLocks noChangeAspect="1"/>
          </p:cNvSpPr>
          <p:nvPr/>
        </p:nvSpPr>
        <p:spPr>
          <a:xfrm>
            <a:off x="1077784" y="477138"/>
            <a:ext cx="10777518" cy="1077218"/>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noFill/>
                </a:ln>
                <a:solidFill>
                  <a:prstClr val="black"/>
                </a:solidFill>
                <a:effectLst/>
                <a:uLnTx/>
                <a:uFillTx/>
                <a:latin typeface="Brandon Grotesque Black"/>
                <a:ea typeface="+mn-ea"/>
                <a:cs typeface="Brandon Grotesque Black"/>
              </a:rPr>
              <a:t>There are a </a:t>
            </a:r>
            <a:r>
              <a:rPr kumimoji="0" lang="en-US" sz="3200" b="0" i="0" u="none" strike="noStrike" kern="1200" cap="all" spc="0" normalizeH="0" baseline="0" noProof="0" dirty="0" err="1">
                <a:ln>
                  <a:noFill/>
                </a:ln>
                <a:solidFill>
                  <a:prstClr val="black"/>
                </a:solidFill>
                <a:effectLst/>
                <a:uLnTx/>
                <a:uFillTx/>
                <a:latin typeface="Brandon Grotesque Black"/>
                <a:ea typeface="+mn-ea"/>
                <a:cs typeface="Brandon Grotesque Black"/>
              </a:rPr>
              <a:t>numbe</a:t>
            </a:r>
            <a:r>
              <a:rPr lang="en-US" sz="3200" cap="all" dirty="0">
                <a:solidFill>
                  <a:prstClr val="black"/>
                </a:solidFill>
                <a:latin typeface="Brandon Grotesque Black"/>
                <a:cs typeface="Brandon Grotesque Black"/>
              </a:rPr>
              <a:t>r of traffic related concerns </a:t>
            </a:r>
            <a:r>
              <a:rPr kumimoji="0" lang="en-US" sz="3200" b="0" i="0" u="none" strike="noStrike" kern="1200" cap="all" spc="0" normalizeH="0" baseline="0" noProof="0" dirty="0">
                <a:ln>
                  <a:noFill/>
                </a:ln>
                <a:solidFill>
                  <a:prstClr val="black"/>
                </a:solidFill>
                <a:effectLst/>
                <a:uLnTx/>
                <a:uFillTx/>
                <a:latin typeface="Brandon Grotesque Black"/>
                <a:ea typeface="+mn-ea"/>
                <a:cs typeface="Brandon Grotesque Black"/>
              </a:rPr>
              <a:t>affecting the local community</a:t>
            </a:r>
            <a:endParaRPr kumimoji="0" lang="en-US" sz="36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2" name="Slide Number Placeholder 1">
            <a:extLst>
              <a:ext uri="{FF2B5EF4-FFF2-40B4-BE49-F238E27FC236}">
                <a16:creationId xmlns:a16="http://schemas.microsoft.com/office/drawing/2014/main" id="{262BD127-1B96-47BA-85A4-3B77227F9F70}"/>
              </a:ext>
            </a:extLst>
          </p:cNvPr>
          <p:cNvSpPr>
            <a:spLocks noGrp="1"/>
          </p:cNvSpPr>
          <p:nvPr>
            <p:ph type="sldNum" sz="quarter" idx="12"/>
          </p:nvPr>
        </p:nvSpPr>
        <p:spPr/>
        <p:txBody>
          <a:bodyPr/>
          <a:lstStyle/>
          <a:p>
            <a:fld id="{B2247C32-A18F-402B-9B6A-C97B6373EFB0}" type="slidenum">
              <a:rPr lang="en-US" smtClean="0"/>
              <a:t>8</a:t>
            </a:fld>
            <a:endParaRPr lang="en-US"/>
          </a:p>
        </p:txBody>
      </p:sp>
    </p:spTree>
    <p:extLst>
      <p:ext uri="{BB962C8B-B14F-4D97-AF65-F5344CB8AC3E}">
        <p14:creationId xmlns:p14="http://schemas.microsoft.com/office/powerpoint/2010/main" val="1015994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EE02D11-17F5-48DA-991A-637FB9B6586A}"/>
              </a:ext>
            </a:extLst>
          </p:cNvPr>
          <p:cNvSpPr/>
          <p:nvPr/>
        </p:nvSpPr>
        <p:spPr>
          <a:xfrm>
            <a:off x="804920" y="1368276"/>
            <a:ext cx="10708595" cy="492965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A7A0EF09-6BBB-4FD0-8619-59A0CCAAE38B}"/>
              </a:ext>
            </a:extLst>
          </p:cNvPr>
          <p:cNvSpPr txBox="1"/>
          <p:nvPr/>
        </p:nvSpPr>
        <p:spPr>
          <a:xfrm>
            <a:off x="1293810" y="1679661"/>
            <a:ext cx="3076960" cy="1038582"/>
          </a:xfrm>
          <a:prstGeom prst="wedgeRoundRectCallout">
            <a:avLst>
              <a:gd name="adj1" fmla="val 56616"/>
              <a:gd name="adj2" fmla="val 40450"/>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“Traffic and excessive house building with no real plans to deal with all the extra traffic created by houses being built everywhere and the loss of access to green spaces on our doorstep.”</a:t>
            </a:r>
          </a:p>
        </p:txBody>
      </p:sp>
      <p:sp>
        <p:nvSpPr>
          <p:cNvPr id="25" name="TextBox 24">
            <a:extLst>
              <a:ext uri="{FF2B5EF4-FFF2-40B4-BE49-F238E27FC236}">
                <a16:creationId xmlns:a16="http://schemas.microsoft.com/office/drawing/2014/main" id="{6AB40E9B-1898-4B2B-97DB-49FEF483B328}"/>
              </a:ext>
            </a:extLst>
          </p:cNvPr>
          <p:cNvSpPr txBox="1"/>
          <p:nvPr/>
        </p:nvSpPr>
        <p:spPr>
          <a:xfrm>
            <a:off x="6524912" y="1607823"/>
            <a:ext cx="4862168" cy="1975009"/>
          </a:xfrm>
          <a:prstGeom prst="wedgeRoundRectCallout">
            <a:avLst>
              <a:gd name="adj1" fmla="val -32768"/>
              <a:gd name="adj2" fmla="val 57573"/>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“It seems that the area is being targeted for development, particularly housing.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infrastructure plans that have been made public are completely inadequate for the scale of planned development and show little regard for long term environmental impact.</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 correctly planned and designed rail-line/tramway, as described would be a more positive step forward than the existing proposals.</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However, a more fundamental break from traditional commuting and improvements in the transportation of freight that reduce environmental impact are hugely important and need to be addressed.”</a:t>
            </a:r>
          </a:p>
        </p:txBody>
      </p:sp>
      <p:sp>
        <p:nvSpPr>
          <p:cNvPr id="29" name="Rectangle 28">
            <a:extLst>
              <a:ext uri="{FF2B5EF4-FFF2-40B4-BE49-F238E27FC236}">
                <a16:creationId xmlns:a16="http://schemas.microsoft.com/office/drawing/2014/main" id="{FFDB770A-F850-4162-8D0C-F927CDA6C624}"/>
              </a:ext>
            </a:extLst>
          </p:cNvPr>
          <p:cNvSpPr>
            <a:spLocks noChangeAspect="1"/>
          </p:cNvSpPr>
          <p:nvPr/>
        </p:nvSpPr>
        <p:spPr>
          <a:xfrm>
            <a:off x="1077784" y="477138"/>
            <a:ext cx="10777518" cy="1015663"/>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000" b="0" i="0" u="none" strike="noStrike" kern="1200" cap="all" spc="0" normalizeH="0" baseline="0" noProof="0" dirty="0">
                <a:ln>
                  <a:noFill/>
                </a:ln>
                <a:solidFill>
                  <a:prstClr val="black"/>
                </a:solidFill>
                <a:effectLst/>
                <a:uLnTx/>
                <a:uFillTx/>
                <a:latin typeface="Brandon Grotesque Black"/>
                <a:ea typeface="+mn-ea"/>
                <a:cs typeface="Brandon Grotesque Black"/>
              </a:rPr>
              <a:t>Concerns about the lack of infrastructure to support the development that is planned</a:t>
            </a:r>
            <a:endParaRPr kumimoji="0" lang="en-US" sz="30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14" name="TextBox 13">
            <a:extLst>
              <a:ext uri="{FF2B5EF4-FFF2-40B4-BE49-F238E27FC236}">
                <a16:creationId xmlns:a16="http://schemas.microsoft.com/office/drawing/2014/main" id="{0EE11419-D44F-4268-9FC2-3BF4B94FB240}"/>
              </a:ext>
            </a:extLst>
          </p:cNvPr>
          <p:cNvSpPr txBox="1"/>
          <p:nvPr/>
        </p:nvSpPr>
        <p:spPr>
          <a:xfrm>
            <a:off x="1077784" y="3866054"/>
            <a:ext cx="4611960" cy="2349579"/>
          </a:xfrm>
          <a:prstGeom prst="wedgeRoundRectCallout">
            <a:avLst>
              <a:gd name="adj1" fmla="val 61746"/>
              <a:gd name="adj2" fmla="val -37628"/>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Traffic congestion and pollution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on the A40 on a daily basis.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Too much high density housing development without any thought of infrastructure to support it.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West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Oxfordshire</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is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already grid-locked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with over-capacity on its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out dated road system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and yet they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keep adding more and more houses</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Utter madness. The A40 is not just a commuter road it is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 trunk road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for all traffic from Gloucestershire and beyond to London. Two thirds of the traffic at the end of the A40 does not go to Oxford but goes straight across the A40 to London and beyond. This is not just a local issue. Any improvement to take local cars off the road will help with traffic congestion.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Fully support plans for a new train service</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p>
        </p:txBody>
      </p:sp>
      <p:sp>
        <p:nvSpPr>
          <p:cNvPr id="16" name="TextBox 15">
            <a:extLst>
              <a:ext uri="{FF2B5EF4-FFF2-40B4-BE49-F238E27FC236}">
                <a16:creationId xmlns:a16="http://schemas.microsoft.com/office/drawing/2014/main" id="{F68D77B7-6011-4CFC-872F-D0BB84D74F9D}"/>
              </a:ext>
            </a:extLst>
          </p:cNvPr>
          <p:cNvSpPr txBox="1"/>
          <p:nvPr/>
        </p:nvSpPr>
        <p:spPr>
          <a:xfrm>
            <a:off x="4518127" y="1649785"/>
            <a:ext cx="1831329" cy="851297"/>
          </a:xfrm>
          <a:prstGeom prst="wedgeRoundRectCallout">
            <a:avLst>
              <a:gd name="adj1" fmla="val 51119"/>
              <a:gd name="adj2" fmla="val 69874"/>
              <a:gd name="adj3" fmla="val 16667"/>
            </a:avLst>
          </a:prstGeom>
          <a:solidFill>
            <a:srgbClr val="4595B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“Poor road links with a growing population are a huge issue in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Witney</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p>
        </p:txBody>
      </p:sp>
      <p:sp>
        <p:nvSpPr>
          <p:cNvPr id="17" name="TextBox 16">
            <a:extLst>
              <a:ext uri="{FF2B5EF4-FFF2-40B4-BE49-F238E27FC236}">
                <a16:creationId xmlns:a16="http://schemas.microsoft.com/office/drawing/2014/main" id="{1F8EB25D-99ED-40C4-9C35-90FC9E9F4C98}"/>
              </a:ext>
            </a:extLst>
          </p:cNvPr>
          <p:cNvSpPr txBox="1"/>
          <p:nvPr/>
        </p:nvSpPr>
        <p:spPr>
          <a:xfrm>
            <a:off x="6034798" y="4697286"/>
            <a:ext cx="2943523" cy="1464815"/>
          </a:xfrm>
          <a:prstGeom prst="wedgeRoundRectCallout">
            <a:avLst>
              <a:gd name="adj1" fmla="val -32293"/>
              <a:gd name="adj2" fmla="val -64772"/>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“Lack of infrastructure despite mass building of new build housing estates.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You cannot encourage people to move out to rural areas without investing in the communities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-amenities/transport/schools/healthcare, it’s disgusting.”</a:t>
            </a:r>
          </a:p>
        </p:txBody>
      </p:sp>
      <p:sp>
        <p:nvSpPr>
          <p:cNvPr id="18" name="TextBox 17">
            <a:extLst>
              <a:ext uri="{FF2B5EF4-FFF2-40B4-BE49-F238E27FC236}">
                <a16:creationId xmlns:a16="http://schemas.microsoft.com/office/drawing/2014/main" id="{6658F31B-4736-4C92-AE38-52DF91FF716C}"/>
              </a:ext>
            </a:extLst>
          </p:cNvPr>
          <p:cNvSpPr txBox="1"/>
          <p:nvPr/>
        </p:nvSpPr>
        <p:spPr>
          <a:xfrm>
            <a:off x="9287099" y="4910402"/>
            <a:ext cx="2032165" cy="1038582"/>
          </a:xfrm>
          <a:prstGeom prst="wedgeRoundRectCallout">
            <a:avLst>
              <a:gd name="adj1" fmla="val -33281"/>
              <a:gd name="adj2" fmla="val 71859"/>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“Lack of transport links all of the roads surrounding Carterton are B roads and are not suitable for the volume of traffic.”</a:t>
            </a:r>
          </a:p>
        </p:txBody>
      </p:sp>
      <p:sp>
        <p:nvSpPr>
          <p:cNvPr id="20" name="TextBox 19">
            <a:extLst>
              <a:ext uri="{FF2B5EF4-FFF2-40B4-BE49-F238E27FC236}">
                <a16:creationId xmlns:a16="http://schemas.microsoft.com/office/drawing/2014/main" id="{C3ACF2D6-8FA3-4563-B699-4BC8ECB23B9C}"/>
              </a:ext>
            </a:extLst>
          </p:cNvPr>
          <p:cNvSpPr txBox="1"/>
          <p:nvPr/>
        </p:nvSpPr>
        <p:spPr>
          <a:xfrm>
            <a:off x="1322773" y="2866453"/>
            <a:ext cx="2181494" cy="851297"/>
          </a:xfrm>
          <a:prstGeom prst="wedgeRoundRectCallout">
            <a:avLst>
              <a:gd name="adj1" fmla="val 56979"/>
              <a:gd name="adj2" fmla="val 28818"/>
              <a:gd name="adj3" fmla="val 16667"/>
            </a:avLst>
          </a:prstGeom>
          <a:solidFill>
            <a:srgbClr val="4595B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danger of dualling the A40 and ignoring the obvious benefit of a rail connection to Oxford.”</a:t>
            </a:r>
          </a:p>
        </p:txBody>
      </p:sp>
      <p:sp>
        <p:nvSpPr>
          <p:cNvPr id="27" name="TextBox 26">
            <a:extLst>
              <a:ext uri="{FF2B5EF4-FFF2-40B4-BE49-F238E27FC236}">
                <a16:creationId xmlns:a16="http://schemas.microsoft.com/office/drawing/2014/main" id="{31455E1B-5437-405B-B766-6E68E91C8D7E}"/>
              </a:ext>
            </a:extLst>
          </p:cNvPr>
          <p:cNvSpPr txBox="1"/>
          <p:nvPr/>
        </p:nvSpPr>
        <p:spPr>
          <a:xfrm>
            <a:off x="9323375" y="3772352"/>
            <a:ext cx="1948296" cy="1038582"/>
          </a:xfrm>
          <a:prstGeom prst="wedgeRoundRectCallout">
            <a:avLst>
              <a:gd name="adj1" fmla="val -64426"/>
              <a:gd name="adj2" fmla="val 48025"/>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“Poor infrastructure due to too many houses being built creating grid locked and un-commutable roads.”</a:t>
            </a:r>
          </a:p>
        </p:txBody>
      </p:sp>
      <p:sp>
        <p:nvSpPr>
          <p:cNvPr id="30" name="TextBox 29">
            <a:extLst>
              <a:ext uri="{FF2B5EF4-FFF2-40B4-BE49-F238E27FC236}">
                <a16:creationId xmlns:a16="http://schemas.microsoft.com/office/drawing/2014/main" id="{BC4E9489-F1A9-4FA3-8140-4D5BE83D221C}"/>
              </a:ext>
            </a:extLst>
          </p:cNvPr>
          <p:cNvSpPr txBox="1"/>
          <p:nvPr/>
        </p:nvSpPr>
        <p:spPr>
          <a:xfrm>
            <a:off x="1100645" y="1419873"/>
            <a:ext cx="7272684" cy="220573"/>
          </a:xfrm>
          <a:prstGeom prst="rect">
            <a:avLst/>
          </a:prstGeom>
          <a:noFill/>
        </p:spPr>
        <p:txBody>
          <a:bodyPr wrap="square">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Excluding the global pandemic, what for you is the most important issue affecting your local community?</a:t>
            </a:r>
          </a:p>
        </p:txBody>
      </p:sp>
      <p:sp>
        <p:nvSpPr>
          <p:cNvPr id="15" name="TextBox 14">
            <a:extLst>
              <a:ext uri="{FF2B5EF4-FFF2-40B4-BE49-F238E27FC236}">
                <a16:creationId xmlns:a16="http://schemas.microsoft.com/office/drawing/2014/main" id="{43243697-5426-45BF-8220-A9C845CE9435}"/>
              </a:ext>
            </a:extLst>
          </p:cNvPr>
          <p:cNvSpPr txBox="1"/>
          <p:nvPr/>
        </p:nvSpPr>
        <p:spPr>
          <a:xfrm>
            <a:off x="6675652" y="3790467"/>
            <a:ext cx="2523281" cy="664012"/>
          </a:xfrm>
          <a:prstGeom prst="wedgeRoundRectCallout">
            <a:avLst>
              <a:gd name="adj1" fmla="val -62649"/>
              <a:gd name="adj2" fmla="val -8512"/>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“Transport, getting congestion off the A34 and A40, permanent stop to the Expressway...”</a:t>
            </a:r>
          </a:p>
        </p:txBody>
      </p:sp>
      <p:sp>
        <p:nvSpPr>
          <p:cNvPr id="19" name="TextBox 18">
            <a:extLst>
              <a:ext uri="{FF2B5EF4-FFF2-40B4-BE49-F238E27FC236}">
                <a16:creationId xmlns:a16="http://schemas.microsoft.com/office/drawing/2014/main" id="{B66EEA9C-661D-4A5F-A84B-3DB40323CFAF}"/>
              </a:ext>
            </a:extLst>
          </p:cNvPr>
          <p:cNvSpPr txBox="1"/>
          <p:nvPr/>
        </p:nvSpPr>
        <p:spPr>
          <a:xfrm>
            <a:off x="3731799" y="2758821"/>
            <a:ext cx="2734744" cy="1038582"/>
          </a:xfrm>
          <a:prstGeom prst="wedgeRoundRectCallout">
            <a:avLst>
              <a:gd name="adj1" fmla="val 40221"/>
              <a:gd name="adj2" fmla="val 62872"/>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imminent arrival of thousands of homes near Eynsham, without sufficient infrastructure changes to ensure gridlock doesn’t happen on a daily basis.”</a:t>
            </a:r>
          </a:p>
        </p:txBody>
      </p:sp>
      <p:sp>
        <p:nvSpPr>
          <p:cNvPr id="2" name="Slide Number Placeholder 1">
            <a:extLst>
              <a:ext uri="{FF2B5EF4-FFF2-40B4-BE49-F238E27FC236}">
                <a16:creationId xmlns:a16="http://schemas.microsoft.com/office/drawing/2014/main" id="{FEB7657F-F1AB-4507-A96F-F637F1385BA5}"/>
              </a:ext>
            </a:extLst>
          </p:cNvPr>
          <p:cNvSpPr>
            <a:spLocks noGrp="1"/>
          </p:cNvSpPr>
          <p:nvPr>
            <p:ph type="sldNum" sz="quarter" idx="12"/>
          </p:nvPr>
        </p:nvSpPr>
        <p:spPr/>
        <p:txBody>
          <a:bodyPr/>
          <a:lstStyle/>
          <a:p>
            <a:fld id="{B2247C32-A18F-402B-9B6A-C97B6373EFB0}" type="slidenum">
              <a:rPr lang="en-US" smtClean="0"/>
              <a:t>9</a:t>
            </a:fld>
            <a:endParaRPr lang="en-US"/>
          </a:p>
        </p:txBody>
      </p:sp>
    </p:spTree>
    <p:extLst>
      <p:ext uri="{BB962C8B-B14F-4D97-AF65-F5344CB8AC3E}">
        <p14:creationId xmlns:p14="http://schemas.microsoft.com/office/powerpoint/2010/main" val="388839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D5436A9-87A8-417A-9056-224A68565825}"/>
              </a:ext>
            </a:extLst>
          </p:cNvPr>
          <p:cNvSpPr/>
          <p:nvPr/>
        </p:nvSpPr>
        <p:spPr>
          <a:xfrm>
            <a:off x="804920" y="1368276"/>
            <a:ext cx="10708595" cy="492965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8CDA7AA7-9EFE-44DF-812D-7307395C3502}"/>
              </a:ext>
            </a:extLst>
          </p:cNvPr>
          <p:cNvSpPr txBox="1"/>
          <p:nvPr/>
        </p:nvSpPr>
        <p:spPr>
          <a:xfrm>
            <a:off x="1100645" y="1400623"/>
            <a:ext cx="7272684" cy="220573"/>
          </a:xfrm>
          <a:prstGeom prst="rect">
            <a:avLst/>
          </a:prstGeom>
          <a:noFill/>
        </p:spPr>
        <p:txBody>
          <a:bodyPr wrap="square">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Excluding the global pandemic, what for you is the most important issue affecting your local community?</a:t>
            </a:r>
          </a:p>
        </p:txBody>
      </p:sp>
      <p:sp>
        <p:nvSpPr>
          <p:cNvPr id="29" name="Rectangle 28">
            <a:extLst>
              <a:ext uri="{FF2B5EF4-FFF2-40B4-BE49-F238E27FC236}">
                <a16:creationId xmlns:a16="http://schemas.microsoft.com/office/drawing/2014/main" id="{FFDB770A-F850-4162-8D0C-F927CDA6C624}"/>
              </a:ext>
            </a:extLst>
          </p:cNvPr>
          <p:cNvSpPr>
            <a:spLocks noChangeAspect="1"/>
          </p:cNvSpPr>
          <p:nvPr/>
        </p:nvSpPr>
        <p:spPr>
          <a:xfrm>
            <a:off x="1077784" y="477138"/>
            <a:ext cx="10549534" cy="1015663"/>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000" b="0" i="0" u="none" strike="noStrike" kern="1200" cap="all" spc="0" normalizeH="0" baseline="0" noProof="0" dirty="0">
                <a:ln>
                  <a:noFill/>
                </a:ln>
                <a:solidFill>
                  <a:prstClr val="black"/>
                </a:solidFill>
                <a:effectLst/>
                <a:uLnTx/>
                <a:uFillTx/>
                <a:latin typeface="Brandon Grotesque Black"/>
                <a:ea typeface="+mn-ea"/>
                <a:cs typeface="+mn-cs"/>
              </a:rPr>
              <a:t>desire to reduce the </a:t>
            </a:r>
            <a:r>
              <a:rPr lang="en-US" sz="3000" cap="all" dirty="0">
                <a:solidFill>
                  <a:prstClr val="black"/>
                </a:solidFill>
                <a:latin typeface="Brandon Grotesque Black"/>
              </a:rPr>
              <a:t>district</a:t>
            </a:r>
            <a:r>
              <a:rPr kumimoji="0" lang="en-US" sz="3000" b="0" i="0" u="none" strike="noStrike" kern="1200" cap="all" spc="0" normalizeH="0" baseline="0" noProof="0" dirty="0">
                <a:ln>
                  <a:noFill/>
                </a:ln>
                <a:solidFill>
                  <a:prstClr val="black"/>
                </a:solidFill>
                <a:effectLst/>
                <a:uLnTx/>
                <a:uFillTx/>
                <a:latin typeface="Brandon Grotesque Black"/>
                <a:ea typeface="+mn-ea"/>
                <a:cs typeface="+mn-cs"/>
              </a:rPr>
              <a:t>’s carbon footprint and provide more sustainable transport options</a:t>
            </a:r>
          </a:p>
        </p:txBody>
      </p:sp>
      <p:sp>
        <p:nvSpPr>
          <p:cNvPr id="10" name="TextBox 9">
            <a:extLst>
              <a:ext uri="{FF2B5EF4-FFF2-40B4-BE49-F238E27FC236}">
                <a16:creationId xmlns:a16="http://schemas.microsoft.com/office/drawing/2014/main" id="{E1D0F4F8-70BA-4483-A306-EFEE17C638FF}"/>
              </a:ext>
            </a:extLst>
          </p:cNvPr>
          <p:cNvSpPr txBox="1"/>
          <p:nvPr/>
        </p:nvSpPr>
        <p:spPr>
          <a:xfrm>
            <a:off x="7429937" y="4416969"/>
            <a:ext cx="3727550" cy="1600438"/>
          </a:xfrm>
          <a:prstGeom prst="wedgeRoundRectCallout">
            <a:avLst>
              <a:gd name="adj1" fmla="val -57874"/>
              <a:gd name="adj2" fmla="val 41212"/>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proposed West Eynsham Garden Village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Saltcross</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The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traffic is already appalling and will only get worse once the garden village goes ahead</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We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need to future proof our local community and environment</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People need green space, clean air and public transport. Restoring the railway would be hugely beneficial on many levels.”</a:t>
            </a:r>
          </a:p>
        </p:txBody>
      </p:sp>
      <p:sp>
        <p:nvSpPr>
          <p:cNvPr id="12" name="TextBox 11">
            <a:extLst>
              <a:ext uri="{FF2B5EF4-FFF2-40B4-BE49-F238E27FC236}">
                <a16:creationId xmlns:a16="http://schemas.microsoft.com/office/drawing/2014/main" id="{A5F4DA86-5B7C-478B-BEAE-E89E6CC7FE60}"/>
              </a:ext>
            </a:extLst>
          </p:cNvPr>
          <p:cNvSpPr txBox="1"/>
          <p:nvPr/>
        </p:nvSpPr>
        <p:spPr>
          <a:xfrm>
            <a:off x="1459114" y="3628172"/>
            <a:ext cx="1464267" cy="664012"/>
          </a:xfrm>
          <a:prstGeom prst="wedgeRoundRectCallout">
            <a:avLst>
              <a:gd name="adj1" fmla="val -44356"/>
              <a:gd name="adj2" fmla="val 68087"/>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fr-FR"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Traffic volume, </a:t>
            </a:r>
            <a:r>
              <a:rPr kumimoji="0" lang="fr-FR"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traffic</a:t>
            </a:r>
            <a:r>
              <a:rPr kumimoji="0" lang="fr-FR"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pollution, </a:t>
            </a:r>
            <a:r>
              <a:rPr kumimoji="0" lang="fr-FR"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traffic</a:t>
            </a:r>
            <a:r>
              <a:rPr kumimoji="0" lang="fr-FR"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noise</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p>
        </p:txBody>
      </p:sp>
      <p:sp>
        <p:nvSpPr>
          <p:cNvPr id="13" name="TextBox 12">
            <a:extLst>
              <a:ext uri="{FF2B5EF4-FFF2-40B4-BE49-F238E27FC236}">
                <a16:creationId xmlns:a16="http://schemas.microsoft.com/office/drawing/2014/main" id="{8593C227-C12B-4EE1-A987-E315E51BC46D}"/>
              </a:ext>
            </a:extLst>
          </p:cNvPr>
          <p:cNvSpPr txBox="1"/>
          <p:nvPr/>
        </p:nvSpPr>
        <p:spPr>
          <a:xfrm>
            <a:off x="1301612" y="1764584"/>
            <a:ext cx="4339848" cy="1600438"/>
          </a:xfrm>
          <a:prstGeom prst="wedgeRoundRectCallout">
            <a:avLst>
              <a:gd name="adj1" fmla="val -42007"/>
              <a:gd name="adj2" fmla="val 61872"/>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“Current transport infrastructure doesn't support the number of people living in the area and forces a lot of car travel. This not only makes driving toward Oxford a frustrating experience, but also pushes up noise and environmental pollution for locals. Huge lorries frequently divert through the small local villages due to build up on the A40, damaging the roads and making things less safe for pedestrians and cyclists too.”</a:t>
            </a:r>
          </a:p>
        </p:txBody>
      </p:sp>
      <p:sp>
        <p:nvSpPr>
          <p:cNvPr id="14" name="TextBox 13">
            <a:extLst>
              <a:ext uri="{FF2B5EF4-FFF2-40B4-BE49-F238E27FC236}">
                <a16:creationId xmlns:a16="http://schemas.microsoft.com/office/drawing/2014/main" id="{BE9AEDA3-EA41-4EC2-BA40-611A425F4E65}"/>
              </a:ext>
            </a:extLst>
          </p:cNvPr>
          <p:cNvSpPr txBox="1"/>
          <p:nvPr/>
        </p:nvSpPr>
        <p:spPr>
          <a:xfrm>
            <a:off x="5834609" y="2930563"/>
            <a:ext cx="1882117" cy="664012"/>
          </a:xfrm>
          <a:prstGeom prst="wedgeRoundRectCallout">
            <a:avLst>
              <a:gd name="adj1" fmla="val 45213"/>
              <a:gd name="adj2" fmla="val 74246"/>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“Good, efficient, non polluting transport system.”</a:t>
            </a:r>
          </a:p>
        </p:txBody>
      </p:sp>
      <p:sp>
        <p:nvSpPr>
          <p:cNvPr id="16" name="TextBox 15">
            <a:extLst>
              <a:ext uri="{FF2B5EF4-FFF2-40B4-BE49-F238E27FC236}">
                <a16:creationId xmlns:a16="http://schemas.microsoft.com/office/drawing/2014/main" id="{584E8C82-3B01-418E-AEF0-2D6E3253091F}"/>
              </a:ext>
            </a:extLst>
          </p:cNvPr>
          <p:cNvSpPr txBox="1"/>
          <p:nvPr/>
        </p:nvSpPr>
        <p:spPr>
          <a:xfrm>
            <a:off x="7823109" y="3038341"/>
            <a:ext cx="3334378" cy="851297"/>
          </a:xfrm>
          <a:prstGeom prst="wedgeRoundRectCallout">
            <a:avLst>
              <a:gd name="adj1" fmla="val -36542"/>
              <a:gd name="adj2" fmla="val 72928"/>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“'Greening' the environment.  The urgency of addressing climate change is paramount.  Low or zero emissions from all transport systems should be a priority.”</a:t>
            </a:r>
          </a:p>
        </p:txBody>
      </p:sp>
      <p:sp>
        <p:nvSpPr>
          <p:cNvPr id="17" name="TextBox 16">
            <a:extLst>
              <a:ext uri="{FF2B5EF4-FFF2-40B4-BE49-F238E27FC236}">
                <a16:creationId xmlns:a16="http://schemas.microsoft.com/office/drawing/2014/main" id="{695F826A-9055-42B6-BCC6-9C86605AB0A9}"/>
              </a:ext>
            </a:extLst>
          </p:cNvPr>
          <p:cNvSpPr txBox="1"/>
          <p:nvPr/>
        </p:nvSpPr>
        <p:spPr>
          <a:xfrm>
            <a:off x="6159217" y="1736094"/>
            <a:ext cx="2362825" cy="1038582"/>
          </a:xfrm>
          <a:prstGeom prst="wedgeRoundRectCallout">
            <a:avLst>
              <a:gd name="adj1" fmla="val -61376"/>
              <a:gd name="adj2" fmla="val 36050"/>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“Not enough support for environmentally friendly transport. E.G. cycle lanes, trains to Oxford we need to get cars off the roads.”</a:t>
            </a:r>
          </a:p>
        </p:txBody>
      </p:sp>
      <p:sp>
        <p:nvSpPr>
          <p:cNvPr id="11" name="TextBox 10">
            <a:extLst>
              <a:ext uri="{FF2B5EF4-FFF2-40B4-BE49-F238E27FC236}">
                <a16:creationId xmlns:a16="http://schemas.microsoft.com/office/drawing/2014/main" id="{EFEED575-8DD5-4A1A-8707-FCD52DEC1487}"/>
              </a:ext>
            </a:extLst>
          </p:cNvPr>
          <p:cNvSpPr txBox="1"/>
          <p:nvPr/>
        </p:nvSpPr>
        <p:spPr>
          <a:xfrm>
            <a:off x="1301612" y="4549599"/>
            <a:ext cx="2942709" cy="1413152"/>
          </a:xfrm>
          <a:prstGeom prst="wedgeRoundRectCallout">
            <a:avLst>
              <a:gd name="adj1" fmla="val 40102"/>
              <a:gd name="adj2" fmla="val 66961"/>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“There are so many, it’s hard to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prioritise</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I think that traffic on A40 is going to be a significant issue that affects many other issues, climate change, ability to access work etc. Although as an educator, I would always say that education is vital..”</a:t>
            </a:r>
          </a:p>
        </p:txBody>
      </p:sp>
      <p:sp>
        <p:nvSpPr>
          <p:cNvPr id="15" name="TextBox 14">
            <a:extLst>
              <a:ext uri="{FF2B5EF4-FFF2-40B4-BE49-F238E27FC236}">
                <a16:creationId xmlns:a16="http://schemas.microsoft.com/office/drawing/2014/main" id="{365AD6B1-BBED-495A-991C-C1600D32E58C}"/>
              </a:ext>
            </a:extLst>
          </p:cNvPr>
          <p:cNvSpPr txBox="1"/>
          <p:nvPr/>
        </p:nvSpPr>
        <p:spPr>
          <a:xfrm>
            <a:off x="3116532" y="3440887"/>
            <a:ext cx="1464267" cy="1038582"/>
          </a:xfrm>
          <a:prstGeom prst="wedgeRoundRectCallout">
            <a:avLst>
              <a:gd name="adj1" fmla="val 72367"/>
              <a:gd name="adj2" fmla="val -37000"/>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“Reducing emissions and making the community greener.”</a:t>
            </a:r>
          </a:p>
        </p:txBody>
      </p:sp>
      <p:sp>
        <p:nvSpPr>
          <p:cNvPr id="18" name="TextBox 17">
            <a:extLst>
              <a:ext uri="{FF2B5EF4-FFF2-40B4-BE49-F238E27FC236}">
                <a16:creationId xmlns:a16="http://schemas.microsoft.com/office/drawing/2014/main" id="{9935AED6-911D-4A03-8320-455E5FEE7632}"/>
              </a:ext>
            </a:extLst>
          </p:cNvPr>
          <p:cNvSpPr txBox="1"/>
          <p:nvPr/>
        </p:nvSpPr>
        <p:spPr>
          <a:xfrm>
            <a:off x="8829995" y="1789961"/>
            <a:ext cx="2165763" cy="851297"/>
          </a:xfrm>
          <a:prstGeom prst="wedgeRoundRectCallout">
            <a:avLst>
              <a:gd name="adj1" fmla="val -44356"/>
              <a:gd name="adj2" fmla="val 68087"/>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“Becoming more sustainable, such as not using cars, waste and pollution reduction.”</a:t>
            </a:r>
          </a:p>
        </p:txBody>
      </p:sp>
      <p:sp>
        <p:nvSpPr>
          <p:cNvPr id="23" name="TextBox 22">
            <a:extLst>
              <a:ext uri="{FF2B5EF4-FFF2-40B4-BE49-F238E27FC236}">
                <a16:creationId xmlns:a16="http://schemas.microsoft.com/office/drawing/2014/main" id="{622C61E3-127E-4F0B-9F9C-8CE3D3B5925A}"/>
              </a:ext>
            </a:extLst>
          </p:cNvPr>
          <p:cNvSpPr txBox="1"/>
          <p:nvPr/>
        </p:nvSpPr>
        <p:spPr>
          <a:xfrm>
            <a:off x="4451851" y="4791539"/>
            <a:ext cx="2420897" cy="1225868"/>
          </a:xfrm>
          <a:prstGeom prst="wedgeRoundRectCallout">
            <a:avLst>
              <a:gd name="adj1" fmla="val -44762"/>
              <a:gd name="adj2" fmla="val -68264"/>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“Reduction of car traffic through better public transport (a proper train line to connect to the mainline or tram with a terminal at Oxford station) and more and safer cycle lanes..”</a:t>
            </a:r>
          </a:p>
        </p:txBody>
      </p:sp>
      <p:sp>
        <p:nvSpPr>
          <p:cNvPr id="25" name="TextBox 24">
            <a:extLst>
              <a:ext uri="{FF2B5EF4-FFF2-40B4-BE49-F238E27FC236}">
                <a16:creationId xmlns:a16="http://schemas.microsoft.com/office/drawing/2014/main" id="{8A2772F3-80A1-4025-B688-A9B3F67AFB31}"/>
              </a:ext>
            </a:extLst>
          </p:cNvPr>
          <p:cNvSpPr txBox="1"/>
          <p:nvPr/>
        </p:nvSpPr>
        <p:spPr>
          <a:xfrm>
            <a:off x="4873961" y="3750463"/>
            <a:ext cx="2362825" cy="851297"/>
          </a:xfrm>
          <a:prstGeom prst="wedgeRoundRectCallout">
            <a:avLst>
              <a:gd name="adj1" fmla="val 36829"/>
              <a:gd name="adj2" fmla="val 69185"/>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“Over-development of green belt area, especially when no accompanying investment in transportation infrastructure.”</a:t>
            </a:r>
          </a:p>
        </p:txBody>
      </p:sp>
      <p:sp>
        <p:nvSpPr>
          <p:cNvPr id="2" name="Slide Number Placeholder 1">
            <a:extLst>
              <a:ext uri="{FF2B5EF4-FFF2-40B4-BE49-F238E27FC236}">
                <a16:creationId xmlns:a16="http://schemas.microsoft.com/office/drawing/2014/main" id="{72C865B1-6DB7-463F-AD60-C55C564568DE}"/>
              </a:ext>
            </a:extLst>
          </p:cNvPr>
          <p:cNvSpPr>
            <a:spLocks noGrp="1"/>
          </p:cNvSpPr>
          <p:nvPr>
            <p:ph type="sldNum" sz="quarter" idx="12"/>
          </p:nvPr>
        </p:nvSpPr>
        <p:spPr/>
        <p:txBody>
          <a:bodyPr/>
          <a:lstStyle/>
          <a:p>
            <a:fld id="{B2247C32-A18F-402B-9B6A-C97B6373EFB0}" type="slidenum">
              <a:rPr lang="en-US" smtClean="0"/>
              <a:t>10</a:t>
            </a:fld>
            <a:endParaRPr lang="en-US"/>
          </a:p>
        </p:txBody>
      </p:sp>
    </p:spTree>
    <p:extLst>
      <p:ext uri="{BB962C8B-B14F-4D97-AF65-F5344CB8AC3E}">
        <p14:creationId xmlns:p14="http://schemas.microsoft.com/office/powerpoint/2010/main" val="1832440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9161C8E-1559-47BE-BB85-723B36A24CCE}"/>
              </a:ext>
            </a:extLst>
          </p:cNvPr>
          <p:cNvSpPr/>
          <p:nvPr/>
        </p:nvSpPr>
        <p:spPr>
          <a:xfrm>
            <a:off x="804920" y="1368276"/>
            <a:ext cx="10708595" cy="492965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4D180A1-2F51-4CE6-AE73-D4C1BAE687F7}"/>
              </a:ext>
            </a:extLst>
          </p:cNvPr>
          <p:cNvSpPr txBox="1"/>
          <p:nvPr/>
        </p:nvSpPr>
        <p:spPr>
          <a:xfrm>
            <a:off x="1100645" y="1419873"/>
            <a:ext cx="7272684" cy="220573"/>
          </a:xfrm>
          <a:prstGeom prst="rect">
            <a:avLst/>
          </a:prstGeom>
          <a:noFill/>
        </p:spPr>
        <p:txBody>
          <a:bodyPr wrap="square">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Excluding the global pandemic, what for you is the most important issue affecting your local community?</a:t>
            </a:r>
          </a:p>
        </p:txBody>
      </p:sp>
      <p:sp>
        <p:nvSpPr>
          <p:cNvPr id="25" name="TextBox 24">
            <a:extLst>
              <a:ext uri="{FF2B5EF4-FFF2-40B4-BE49-F238E27FC236}">
                <a16:creationId xmlns:a16="http://schemas.microsoft.com/office/drawing/2014/main" id="{6AB40E9B-1898-4B2B-97DB-49FEF483B328}"/>
              </a:ext>
            </a:extLst>
          </p:cNvPr>
          <p:cNvSpPr txBox="1"/>
          <p:nvPr/>
        </p:nvSpPr>
        <p:spPr>
          <a:xfrm>
            <a:off x="1953087" y="2036605"/>
            <a:ext cx="8909647" cy="3451725"/>
          </a:xfrm>
          <a:prstGeom prst="wedgeRoundRectCallout">
            <a:avLst>
              <a:gd name="adj1" fmla="val 39350"/>
              <a:gd name="adj2" fmla="val 62775"/>
              <a:gd name="adj3" fmla="val 16667"/>
            </a:avLst>
          </a:prstGeom>
          <a:solidFill>
            <a:srgbClr val="006FC9"/>
          </a:solid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“WODC and OCC plans are not tackling our Climate and Ecological Emergency. </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WODC plans to build 3,200 houses and a business park at Eynsham, with totally inadequate 'improvements' to the A40 being proposed by OCC. The danger of building new houses FIRST (160 already started) without putting new infrastructure in place is already putting a huge burden on Eynsham services and which will multiply massively in upcoming years. </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scale of the building on good 'grade' agricultural soil, as well as loss of endangered habits, trees and wildflowers will hasten ecological degradation, increase flooding (already the flooding has increased below the new nearly completed site,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A40 traffic will increase even with the Park and Ride increasing air and noise pollution and greenhouse gases.  Many of us in Eynsham have been supporting a light railway from Carterton, through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Witney</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and Eynsham to Oxford.  Yvonne Constance, OCC Cabinet member for Highways (at the time) told a packed and rowdy audience in Eynsham responded to this demand by saying, "In your dreams!". </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Well, in Eynsham, we have big dreams!”</a:t>
            </a:r>
          </a:p>
        </p:txBody>
      </p:sp>
      <p:sp>
        <p:nvSpPr>
          <p:cNvPr id="8" name="Rectangle 7">
            <a:extLst>
              <a:ext uri="{FF2B5EF4-FFF2-40B4-BE49-F238E27FC236}">
                <a16:creationId xmlns:a16="http://schemas.microsoft.com/office/drawing/2014/main" id="{2AF9732C-26CF-4097-B37D-4AD7DBF9B438}"/>
              </a:ext>
            </a:extLst>
          </p:cNvPr>
          <p:cNvSpPr>
            <a:spLocks noChangeAspect="1"/>
          </p:cNvSpPr>
          <p:nvPr/>
        </p:nvSpPr>
        <p:spPr>
          <a:xfrm>
            <a:off x="1077784" y="477138"/>
            <a:ext cx="9690830" cy="1015663"/>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000" b="0" i="0" u="none" strike="noStrike" kern="1200" cap="all" spc="0" normalizeH="0" baseline="0" noProof="0" dirty="0">
                <a:ln>
                  <a:noFill/>
                </a:ln>
                <a:solidFill>
                  <a:prstClr val="black"/>
                </a:solidFill>
                <a:effectLst/>
                <a:uLnTx/>
                <a:uFillTx/>
                <a:latin typeface="Brandon Grotesque Black"/>
                <a:ea typeface="+mn-ea"/>
                <a:cs typeface="Brandon Grotesque Black"/>
              </a:rPr>
              <a:t>Concerns about the lack of infrastructure &amp; impact on the environment</a:t>
            </a:r>
            <a:endParaRPr kumimoji="0" lang="en-US" sz="30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2" name="Slide Number Placeholder 1">
            <a:extLst>
              <a:ext uri="{FF2B5EF4-FFF2-40B4-BE49-F238E27FC236}">
                <a16:creationId xmlns:a16="http://schemas.microsoft.com/office/drawing/2014/main" id="{4BFA5F0B-8C2C-4030-9649-1EF17D835E24}"/>
              </a:ext>
            </a:extLst>
          </p:cNvPr>
          <p:cNvSpPr>
            <a:spLocks noGrp="1"/>
          </p:cNvSpPr>
          <p:nvPr>
            <p:ph type="sldNum" sz="quarter" idx="12"/>
          </p:nvPr>
        </p:nvSpPr>
        <p:spPr/>
        <p:txBody>
          <a:bodyPr/>
          <a:lstStyle/>
          <a:p>
            <a:fld id="{B2247C32-A18F-402B-9B6A-C97B6373EFB0}" type="slidenum">
              <a:rPr lang="en-US" smtClean="0"/>
              <a:t>11</a:t>
            </a:fld>
            <a:endParaRPr lang="en-US"/>
          </a:p>
        </p:txBody>
      </p:sp>
    </p:spTree>
    <p:extLst>
      <p:ext uri="{BB962C8B-B14F-4D97-AF65-F5344CB8AC3E}">
        <p14:creationId xmlns:p14="http://schemas.microsoft.com/office/powerpoint/2010/main" val="1897228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625E414-0DDC-486C-B310-4C5F438AC5E1}"/>
              </a:ext>
            </a:extLst>
          </p:cNvPr>
          <p:cNvSpPr/>
          <p:nvPr/>
        </p:nvSpPr>
        <p:spPr>
          <a:xfrm>
            <a:off x="804920" y="1368276"/>
            <a:ext cx="10708595" cy="492965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FFDB770A-F850-4162-8D0C-F927CDA6C624}"/>
              </a:ext>
            </a:extLst>
          </p:cNvPr>
          <p:cNvSpPr>
            <a:spLocks noChangeAspect="1"/>
          </p:cNvSpPr>
          <p:nvPr/>
        </p:nvSpPr>
        <p:spPr>
          <a:xfrm>
            <a:off x="1077784" y="477138"/>
            <a:ext cx="10267878" cy="1015663"/>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000" b="0" i="0" u="none" strike="noStrike" kern="1200" cap="all" spc="0" normalizeH="0" baseline="0" noProof="0" dirty="0">
                <a:ln>
                  <a:noFill/>
                </a:ln>
                <a:solidFill>
                  <a:prstClr val="black"/>
                </a:solidFill>
                <a:effectLst/>
                <a:uLnTx/>
                <a:uFillTx/>
                <a:latin typeface="Brandon Grotesque Black"/>
                <a:ea typeface="+mn-ea"/>
                <a:cs typeface="+mn-cs"/>
              </a:rPr>
              <a:t>negative impact that poor transport options have on productivity levels &amp; job opportunities</a:t>
            </a:r>
          </a:p>
        </p:txBody>
      </p:sp>
      <p:sp>
        <p:nvSpPr>
          <p:cNvPr id="9" name="TextBox 8">
            <a:extLst>
              <a:ext uri="{FF2B5EF4-FFF2-40B4-BE49-F238E27FC236}">
                <a16:creationId xmlns:a16="http://schemas.microsoft.com/office/drawing/2014/main" id="{732A4C81-D8CA-41A1-AA16-3F9C027E0B28}"/>
              </a:ext>
            </a:extLst>
          </p:cNvPr>
          <p:cNvSpPr txBox="1"/>
          <p:nvPr/>
        </p:nvSpPr>
        <p:spPr>
          <a:xfrm>
            <a:off x="1185343" y="3076454"/>
            <a:ext cx="2520237" cy="1225868"/>
          </a:xfrm>
          <a:prstGeom prst="wedgeRoundRectCallout">
            <a:avLst>
              <a:gd name="adj1" fmla="val -32288"/>
              <a:gd name="adj2" fmla="val 67629"/>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Easy transport to Oxford, would open up jobs and opportunities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training at Brooks Uni, Apprenticeships for our young people and would also widen everyone's career aspirations.”</a:t>
            </a:r>
          </a:p>
        </p:txBody>
      </p:sp>
      <p:sp>
        <p:nvSpPr>
          <p:cNvPr id="10" name="TextBox 9">
            <a:extLst>
              <a:ext uri="{FF2B5EF4-FFF2-40B4-BE49-F238E27FC236}">
                <a16:creationId xmlns:a16="http://schemas.microsoft.com/office/drawing/2014/main" id="{DB77B1BE-641C-43AE-937D-78AAA0E3CB1E}"/>
              </a:ext>
            </a:extLst>
          </p:cNvPr>
          <p:cNvSpPr txBox="1"/>
          <p:nvPr/>
        </p:nvSpPr>
        <p:spPr>
          <a:xfrm>
            <a:off x="4376841" y="1900435"/>
            <a:ext cx="2070537" cy="851297"/>
          </a:xfrm>
          <a:prstGeom prst="wedgeRoundRectCallout">
            <a:avLst>
              <a:gd name="adj1" fmla="val 35687"/>
              <a:gd name="adj2" fmla="val 61163"/>
              <a:gd name="adj3" fmla="val 16667"/>
            </a:avLst>
          </a:prstGeom>
          <a:solidFill>
            <a:srgbClr val="4595B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“Traffic, bus routes take longer to get to work (mini plant / JR hospital) than driving and aren't cheap.”</a:t>
            </a:r>
          </a:p>
        </p:txBody>
      </p:sp>
      <p:sp>
        <p:nvSpPr>
          <p:cNvPr id="11" name="TextBox 10">
            <a:extLst>
              <a:ext uri="{FF2B5EF4-FFF2-40B4-BE49-F238E27FC236}">
                <a16:creationId xmlns:a16="http://schemas.microsoft.com/office/drawing/2014/main" id="{98B61F81-A748-4A36-A6F9-40A0FE520D4B}"/>
              </a:ext>
            </a:extLst>
          </p:cNvPr>
          <p:cNvSpPr txBox="1"/>
          <p:nvPr/>
        </p:nvSpPr>
        <p:spPr>
          <a:xfrm>
            <a:off x="7308635" y="2157283"/>
            <a:ext cx="2710664" cy="476726"/>
          </a:xfrm>
          <a:prstGeom prst="wedgeRoundRectCallout">
            <a:avLst>
              <a:gd name="adj1" fmla="val 38912"/>
              <a:gd name="adj2" fmla="val 69949"/>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“Wasted time spent queuing in traffic and not being productive.”</a:t>
            </a:r>
          </a:p>
        </p:txBody>
      </p:sp>
      <p:sp>
        <p:nvSpPr>
          <p:cNvPr id="13" name="TextBox 12">
            <a:extLst>
              <a:ext uri="{FF2B5EF4-FFF2-40B4-BE49-F238E27FC236}">
                <a16:creationId xmlns:a16="http://schemas.microsoft.com/office/drawing/2014/main" id="{AADC62E0-4333-4780-B198-449F42BA0348}"/>
              </a:ext>
            </a:extLst>
          </p:cNvPr>
          <p:cNvSpPr txBox="1"/>
          <p:nvPr/>
        </p:nvSpPr>
        <p:spPr>
          <a:xfrm>
            <a:off x="1411485" y="4825712"/>
            <a:ext cx="2455703" cy="664012"/>
          </a:xfrm>
          <a:prstGeom prst="wedgeRoundRectCallout">
            <a:avLst>
              <a:gd name="adj1" fmla="val -34118"/>
              <a:gd name="adj2" fmla="val 68087"/>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 travel to London daily, it [new rail route] would make a huge difference to me.”</a:t>
            </a:r>
          </a:p>
        </p:txBody>
      </p:sp>
      <p:sp>
        <p:nvSpPr>
          <p:cNvPr id="14" name="TextBox 13">
            <a:extLst>
              <a:ext uri="{FF2B5EF4-FFF2-40B4-BE49-F238E27FC236}">
                <a16:creationId xmlns:a16="http://schemas.microsoft.com/office/drawing/2014/main" id="{75D93150-A3DF-4AEF-B567-141BDC2EAA40}"/>
              </a:ext>
            </a:extLst>
          </p:cNvPr>
          <p:cNvSpPr txBox="1"/>
          <p:nvPr/>
        </p:nvSpPr>
        <p:spPr>
          <a:xfrm>
            <a:off x="1607128" y="1906223"/>
            <a:ext cx="2324594" cy="851297"/>
          </a:xfrm>
          <a:prstGeom prst="wedgeRoundRectCallout">
            <a:avLst>
              <a:gd name="adj1" fmla="val -40265"/>
              <a:gd name="adj2" fmla="val 61163"/>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“Transport is useless from west Oxford. Sitting every morning on the A40 for 45 mins to travel 10 miles is a waste.”</a:t>
            </a:r>
          </a:p>
        </p:txBody>
      </p:sp>
      <p:sp>
        <p:nvSpPr>
          <p:cNvPr id="17" name="TextBox 16">
            <a:extLst>
              <a:ext uri="{FF2B5EF4-FFF2-40B4-BE49-F238E27FC236}">
                <a16:creationId xmlns:a16="http://schemas.microsoft.com/office/drawing/2014/main" id="{0380F35D-7626-4E25-83B0-733994143471}"/>
              </a:ext>
            </a:extLst>
          </p:cNvPr>
          <p:cNvSpPr txBox="1"/>
          <p:nvPr/>
        </p:nvSpPr>
        <p:spPr>
          <a:xfrm>
            <a:off x="4150699" y="3170097"/>
            <a:ext cx="2283347" cy="1038582"/>
          </a:xfrm>
          <a:prstGeom prst="wedgeRoundRectCallout">
            <a:avLst>
              <a:gd name="adj1" fmla="val 42556"/>
              <a:gd name="adj2" fmla="val 70843"/>
              <a:gd name="adj3" fmla="val 16667"/>
            </a:avLst>
          </a:prstGeom>
          <a:solidFill>
            <a:srgbClr val="3364F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“Transport is a growing issue, more and more people are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struggling to get to Oxford where most of the employers are based</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p>
        </p:txBody>
      </p:sp>
      <p:sp>
        <p:nvSpPr>
          <p:cNvPr id="16" name="TextBox 15">
            <a:extLst>
              <a:ext uri="{FF2B5EF4-FFF2-40B4-BE49-F238E27FC236}">
                <a16:creationId xmlns:a16="http://schemas.microsoft.com/office/drawing/2014/main" id="{C881278B-DBAE-426A-8701-2F78DDD61660}"/>
              </a:ext>
            </a:extLst>
          </p:cNvPr>
          <p:cNvSpPr txBox="1"/>
          <p:nvPr/>
        </p:nvSpPr>
        <p:spPr>
          <a:xfrm>
            <a:off x="1100645" y="1419873"/>
            <a:ext cx="7272684" cy="220573"/>
          </a:xfrm>
          <a:prstGeom prst="rect">
            <a:avLst/>
          </a:prstGeom>
          <a:noFill/>
        </p:spPr>
        <p:txBody>
          <a:bodyPr wrap="square">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Excluding the global pandemic, what for you is the most important issue affecting your local community?</a:t>
            </a:r>
          </a:p>
        </p:txBody>
      </p:sp>
      <p:sp>
        <p:nvSpPr>
          <p:cNvPr id="15" name="TextBox 14">
            <a:extLst>
              <a:ext uri="{FF2B5EF4-FFF2-40B4-BE49-F238E27FC236}">
                <a16:creationId xmlns:a16="http://schemas.microsoft.com/office/drawing/2014/main" id="{AA25EA5C-4352-422D-A350-C267EF1983C2}"/>
              </a:ext>
            </a:extLst>
          </p:cNvPr>
          <p:cNvSpPr txBox="1"/>
          <p:nvPr/>
        </p:nvSpPr>
        <p:spPr>
          <a:xfrm>
            <a:off x="4333865" y="4627044"/>
            <a:ext cx="2242905" cy="851297"/>
          </a:xfrm>
          <a:prstGeom prst="wedgeRoundRectCallout">
            <a:avLst>
              <a:gd name="adj1" fmla="val -40265"/>
              <a:gd name="adj2" fmla="val 61163"/>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large volume of traffic on the A40; often it takes over an hour to travel by car into Oxford from Eynsham.”</a:t>
            </a:r>
          </a:p>
        </p:txBody>
      </p:sp>
      <p:pic>
        <p:nvPicPr>
          <p:cNvPr id="3074" name="Picture 2" descr="A40 works at Oxford to run for four weeks from Monday | Witney Gazette">
            <a:extLst>
              <a:ext uri="{FF2B5EF4-FFF2-40B4-BE49-F238E27FC236}">
                <a16:creationId xmlns:a16="http://schemas.microsoft.com/office/drawing/2014/main" id="{7D65516E-D6D8-4998-AE84-E3C8F4BB1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0723" y="3076454"/>
            <a:ext cx="4280448" cy="285143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A257D526-9E6E-40CE-B8C8-0BB6F7643EE2}"/>
              </a:ext>
            </a:extLst>
          </p:cNvPr>
          <p:cNvSpPr txBox="1"/>
          <p:nvPr/>
        </p:nvSpPr>
        <p:spPr>
          <a:xfrm>
            <a:off x="6900723" y="5919540"/>
            <a:ext cx="450791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Image source: </a:t>
            </a:r>
            <a:r>
              <a:rPr kumimoji="0" lang="en-US" sz="1000" b="0" i="0" u="none" strike="noStrike" kern="1200" cap="none" spc="0" normalizeH="0" baseline="0" noProof="0" dirty="0" err="1">
                <a:ln>
                  <a:noFill/>
                </a:ln>
                <a:solidFill>
                  <a:srgbClr val="E7E6E6">
                    <a:lumMod val="50000"/>
                  </a:srgbClr>
                </a:solidFill>
                <a:effectLst/>
                <a:uLnTx/>
                <a:uFillTx/>
                <a:latin typeface="Calibri" panose="020F0502020204030204"/>
                <a:ea typeface="+mn-ea"/>
                <a:cs typeface="+mn-cs"/>
              </a:rPr>
              <a:t>Witney</a:t>
            </a:r>
            <a:r>
              <a:rPr kumimoji="0" lang="en-US" sz="10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 Gazette</a:t>
            </a:r>
          </a:p>
        </p:txBody>
      </p:sp>
      <p:sp>
        <p:nvSpPr>
          <p:cNvPr id="2" name="Slide Number Placeholder 1">
            <a:extLst>
              <a:ext uri="{FF2B5EF4-FFF2-40B4-BE49-F238E27FC236}">
                <a16:creationId xmlns:a16="http://schemas.microsoft.com/office/drawing/2014/main" id="{B42CBEFF-B3EB-47CE-9F41-11831C2D5F37}"/>
              </a:ext>
            </a:extLst>
          </p:cNvPr>
          <p:cNvSpPr>
            <a:spLocks noGrp="1"/>
          </p:cNvSpPr>
          <p:nvPr>
            <p:ph type="sldNum" sz="quarter" idx="12"/>
          </p:nvPr>
        </p:nvSpPr>
        <p:spPr/>
        <p:txBody>
          <a:bodyPr/>
          <a:lstStyle/>
          <a:p>
            <a:fld id="{B2247C32-A18F-402B-9B6A-C97B6373EFB0}" type="slidenum">
              <a:rPr lang="en-US" smtClean="0"/>
              <a:t>12</a:t>
            </a:fld>
            <a:endParaRPr lang="en-US"/>
          </a:p>
        </p:txBody>
      </p:sp>
    </p:spTree>
    <p:extLst>
      <p:ext uri="{BB962C8B-B14F-4D97-AF65-F5344CB8AC3E}">
        <p14:creationId xmlns:p14="http://schemas.microsoft.com/office/powerpoint/2010/main" val="109042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D9439F7-5E14-485B-9F35-C0EDD9BABF16}"/>
              </a:ext>
            </a:extLst>
          </p:cNvPr>
          <p:cNvSpPr/>
          <p:nvPr/>
        </p:nvSpPr>
        <p:spPr>
          <a:xfrm>
            <a:off x="804920" y="1356846"/>
            <a:ext cx="10708595" cy="492965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87572591-C406-4081-BA33-88A298A78903}"/>
              </a:ext>
            </a:extLst>
          </p:cNvPr>
          <p:cNvSpPr txBox="1"/>
          <p:nvPr/>
        </p:nvSpPr>
        <p:spPr>
          <a:xfrm>
            <a:off x="1100645" y="1419873"/>
            <a:ext cx="7272684" cy="220573"/>
          </a:xfrm>
          <a:prstGeom prst="rect">
            <a:avLst/>
          </a:prstGeom>
          <a:noFill/>
        </p:spPr>
        <p:txBody>
          <a:bodyPr wrap="square">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Excluding the global pandemic, what for you is the most important issue affecting your local community?</a:t>
            </a:r>
          </a:p>
        </p:txBody>
      </p:sp>
      <p:sp>
        <p:nvSpPr>
          <p:cNvPr id="29" name="Rectangle 28">
            <a:extLst>
              <a:ext uri="{FF2B5EF4-FFF2-40B4-BE49-F238E27FC236}">
                <a16:creationId xmlns:a16="http://schemas.microsoft.com/office/drawing/2014/main" id="{FFDB770A-F850-4162-8D0C-F927CDA6C624}"/>
              </a:ext>
            </a:extLst>
          </p:cNvPr>
          <p:cNvSpPr>
            <a:spLocks noChangeAspect="1"/>
          </p:cNvSpPr>
          <p:nvPr/>
        </p:nvSpPr>
        <p:spPr>
          <a:xfrm>
            <a:off x="1077784" y="477138"/>
            <a:ext cx="10427676" cy="1015663"/>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000" b="0" i="0" u="none" strike="noStrike" kern="1200" cap="all" spc="0" normalizeH="0" baseline="0" noProof="0" dirty="0">
                <a:ln>
                  <a:noFill/>
                </a:ln>
                <a:solidFill>
                  <a:prstClr val="black"/>
                </a:solidFill>
                <a:effectLst/>
                <a:uLnTx/>
                <a:uFillTx/>
                <a:latin typeface="Brandon Grotesque Black"/>
                <a:ea typeface="+mn-ea"/>
                <a:cs typeface="+mn-cs"/>
              </a:rPr>
              <a:t>better transport links will help communities stay connected &amp; provide access to key services</a:t>
            </a:r>
          </a:p>
        </p:txBody>
      </p:sp>
      <p:sp>
        <p:nvSpPr>
          <p:cNvPr id="9" name="TextBox 8">
            <a:extLst>
              <a:ext uri="{FF2B5EF4-FFF2-40B4-BE49-F238E27FC236}">
                <a16:creationId xmlns:a16="http://schemas.microsoft.com/office/drawing/2014/main" id="{F4D1852D-1F18-4676-A45F-C30A4A2110D9}"/>
              </a:ext>
            </a:extLst>
          </p:cNvPr>
          <p:cNvSpPr txBox="1"/>
          <p:nvPr/>
        </p:nvSpPr>
        <p:spPr>
          <a:xfrm>
            <a:off x="7492752" y="1689762"/>
            <a:ext cx="3266161" cy="851297"/>
          </a:xfrm>
          <a:prstGeom prst="wedgeRoundRectCallout">
            <a:avLst>
              <a:gd name="adj1" fmla="val -34542"/>
              <a:gd name="adj2" fmla="val 71859"/>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“Links to other towns, e.g. safe cycle link from Carterton to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Witney</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and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an alternative to car travel to Oxford that is reliable and quick</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p>
        </p:txBody>
      </p:sp>
      <p:sp>
        <p:nvSpPr>
          <p:cNvPr id="11" name="TextBox 10">
            <a:extLst>
              <a:ext uri="{FF2B5EF4-FFF2-40B4-BE49-F238E27FC236}">
                <a16:creationId xmlns:a16="http://schemas.microsoft.com/office/drawing/2014/main" id="{0FB85B00-A0D6-461E-8214-A5CCF46C5BDF}"/>
              </a:ext>
            </a:extLst>
          </p:cNvPr>
          <p:cNvSpPr txBox="1"/>
          <p:nvPr/>
        </p:nvSpPr>
        <p:spPr>
          <a:xfrm>
            <a:off x="1250379" y="1722013"/>
            <a:ext cx="1995431" cy="851297"/>
          </a:xfrm>
          <a:prstGeom prst="wedgeRoundRectCallout">
            <a:avLst>
              <a:gd name="adj1" fmla="val -35070"/>
              <a:gd name="adj2" fmla="val 61457"/>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Being so close to Oxford but Isolated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with lack of transport and local shop.”</a:t>
            </a:r>
          </a:p>
        </p:txBody>
      </p:sp>
      <p:sp>
        <p:nvSpPr>
          <p:cNvPr id="13" name="TextBox 12">
            <a:extLst>
              <a:ext uri="{FF2B5EF4-FFF2-40B4-BE49-F238E27FC236}">
                <a16:creationId xmlns:a16="http://schemas.microsoft.com/office/drawing/2014/main" id="{229E2AA3-A08B-4EDF-B15E-2CD6B3B05B0F}"/>
              </a:ext>
            </a:extLst>
          </p:cNvPr>
          <p:cNvSpPr txBox="1"/>
          <p:nvPr/>
        </p:nvSpPr>
        <p:spPr>
          <a:xfrm>
            <a:off x="1077784" y="4087608"/>
            <a:ext cx="3302544" cy="1787723"/>
          </a:xfrm>
          <a:prstGeom prst="wedgeRoundRectCallout">
            <a:avLst>
              <a:gd name="adj1" fmla="val 62285"/>
              <a:gd name="adj2" fmla="val 37618"/>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“Lack of public transport -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impossible to get out of the village without a car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(not relevant while we're all in lockdown but it is bad the rest of the time!) - and this also leads to the village being used as a "rat run" for people trying to get around traffic problems on the A40 and A34, which leads to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extra traffic and pollution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(not to mention people speeding!!).”</a:t>
            </a:r>
          </a:p>
        </p:txBody>
      </p:sp>
      <p:sp>
        <p:nvSpPr>
          <p:cNvPr id="14" name="TextBox 13">
            <a:extLst>
              <a:ext uri="{FF2B5EF4-FFF2-40B4-BE49-F238E27FC236}">
                <a16:creationId xmlns:a16="http://schemas.microsoft.com/office/drawing/2014/main" id="{4B88D630-0935-4EE0-BF24-0D88670A7CB8}"/>
              </a:ext>
            </a:extLst>
          </p:cNvPr>
          <p:cNvSpPr txBox="1"/>
          <p:nvPr/>
        </p:nvSpPr>
        <p:spPr>
          <a:xfrm>
            <a:off x="3947265" y="1693851"/>
            <a:ext cx="2277698" cy="664012"/>
          </a:xfrm>
          <a:prstGeom prst="wedgeRoundRectCallout">
            <a:avLst>
              <a:gd name="adj1" fmla="val -36424"/>
              <a:gd name="adj2" fmla="val 65174"/>
              <a:gd name="adj3" fmla="val 16667"/>
            </a:avLst>
          </a:prstGeom>
          <a:solidFill>
            <a:srgbClr val="4595B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Lack of regular and low cost public transport links</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throughout the area.”</a:t>
            </a:r>
          </a:p>
        </p:txBody>
      </p:sp>
      <p:sp>
        <p:nvSpPr>
          <p:cNvPr id="16" name="TextBox 15">
            <a:extLst>
              <a:ext uri="{FF2B5EF4-FFF2-40B4-BE49-F238E27FC236}">
                <a16:creationId xmlns:a16="http://schemas.microsoft.com/office/drawing/2014/main" id="{82F4080F-A8B7-458B-B345-ED33C8BC1A0D}"/>
              </a:ext>
            </a:extLst>
          </p:cNvPr>
          <p:cNvSpPr txBox="1"/>
          <p:nvPr/>
        </p:nvSpPr>
        <p:spPr>
          <a:xfrm>
            <a:off x="1950134" y="2691970"/>
            <a:ext cx="1943644" cy="476726"/>
          </a:xfrm>
          <a:prstGeom prst="wedgeRoundRectCallout">
            <a:avLst>
              <a:gd name="adj1" fmla="val -45498"/>
              <a:gd name="adj2" fmla="val 77398"/>
              <a:gd name="adj3" fmla="val 16667"/>
            </a:avLst>
          </a:prstGeom>
          <a:solidFill>
            <a:srgbClr val="4595B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“Improve transport links to Oxford hospitals.”</a:t>
            </a:r>
          </a:p>
        </p:txBody>
      </p:sp>
      <p:sp>
        <p:nvSpPr>
          <p:cNvPr id="19" name="TextBox 18">
            <a:extLst>
              <a:ext uri="{FF2B5EF4-FFF2-40B4-BE49-F238E27FC236}">
                <a16:creationId xmlns:a16="http://schemas.microsoft.com/office/drawing/2014/main" id="{5795BA27-D678-4F71-83E7-5B126B041EF5}"/>
              </a:ext>
            </a:extLst>
          </p:cNvPr>
          <p:cNvSpPr txBox="1"/>
          <p:nvPr/>
        </p:nvSpPr>
        <p:spPr>
          <a:xfrm>
            <a:off x="7004043" y="4239471"/>
            <a:ext cx="4243577" cy="1600438"/>
          </a:xfrm>
          <a:prstGeom prst="wedgeRoundRectCallout">
            <a:avLst>
              <a:gd name="adj1" fmla="val -35847"/>
              <a:gd name="adj2" fmla="val 59172"/>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“Well done putting this proposal together - excellent! With no joined up WODC, OCC, central Gov thinking or plans for improved transport east, north and south of all the new west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oxon</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housing, </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your proposal adds a creditable transport plan </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that I sincerely hope gets approval. Therefore a rail link to Oxford and ideally branching to Oxford Parkway would be an excellent idea -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Witney</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to Marylebone in 1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hr</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and 15 min . . . hooray!.”</a:t>
            </a:r>
          </a:p>
        </p:txBody>
      </p:sp>
      <p:sp>
        <p:nvSpPr>
          <p:cNvPr id="20" name="TextBox 19">
            <a:extLst>
              <a:ext uri="{FF2B5EF4-FFF2-40B4-BE49-F238E27FC236}">
                <a16:creationId xmlns:a16="http://schemas.microsoft.com/office/drawing/2014/main" id="{3F9B385D-E006-41F6-BCDC-79B48A074413}"/>
              </a:ext>
            </a:extLst>
          </p:cNvPr>
          <p:cNvSpPr txBox="1"/>
          <p:nvPr/>
        </p:nvSpPr>
        <p:spPr>
          <a:xfrm>
            <a:off x="9246036" y="3038353"/>
            <a:ext cx="1925510" cy="664012"/>
          </a:xfrm>
          <a:prstGeom prst="wedgeRoundRectCallout">
            <a:avLst>
              <a:gd name="adj1" fmla="val -42839"/>
              <a:gd name="adj2" fmla="val 81139"/>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“Lack of fast transport links to Oxford and London.”</a:t>
            </a:r>
          </a:p>
        </p:txBody>
      </p:sp>
      <p:sp>
        <p:nvSpPr>
          <p:cNvPr id="21" name="TextBox 20">
            <a:extLst>
              <a:ext uri="{FF2B5EF4-FFF2-40B4-BE49-F238E27FC236}">
                <a16:creationId xmlns:a16="http://schemas.microsoft.com/office/drawing/2014/main" id="{94F67981-F8BA-4E4B-8C72-4170A81AFBE9}"/>
              </a:ext>
            </a:extLst>
          </p:cNvPr>
          <p:cNvSpPr txBox="1"/>
          <p:nvPr/>
        </p:nvSpPr>
        <p:spPr>
          <a:xfrm>
            <a:off x="7305798" y="2901476"/>
            <a:ext cx="1690243" cy="1038582"/>
          </a:xfrm>
          <a:prstGeom prst="wedgeRoundRectCallout">
            <a:avLst>
              <a:gd name="adj1" fmla="val -33372"/>
              <a:gd name="adj2" fmla="val 71859"/>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“Isolation from Oxford City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centre</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and access to London made equally difficult.”</a:t>
            </a:r>
          </a:p>
        </p:txBody>
      </p:sp>
      <p:sp>
        <p:nvSpPr>
          <p:cNvPr id="23" name="TextBox 22">
            <a:extLst>
              <a:ext uri="{FF2B5EF4-FFF2-40B4-BE49-F238E27FC236}">
                <a16:creationId xmlns:a16="http://schemas.microsoft.com/office/drawing/2014/main" id="{FCAE3738-1B9E-4ECE-9D9D-9EB19A23D5F6}"/>
              </a:ext>
            </a:extLst>
          </p:cNvPr>
          <p:cNvSpPr txBox="1"/>
          <p:nvPr/>
        </p:nvSpPr>
        <p:spPr>
          <a:xfrm>
            <a:off x="4568162" y="3474674"/>
            <a:ext cx="1895463" cy="1225868"/>
          </a:xfrm>
          <a:prstGeom prst="wedgeRoundRectCallout">
            <a:avLst>
              <a:gd name="adj1" fmla="val 31624"/>
              <a:gd name="adj2" fmla="val 61776"/>
              <a:gd name="adj3" fmla="val 16667"/>
            </a:avLst>
          </a:prstGeom>
          <a:solidFill>
            <a:srgbClr val="2C8FA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en-US" sz="11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Public transport and times for commuting especially for me who is visually impaired and rely on public transport</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p>
        </p:txBody>
      </p:sp>
      <p:sp>
        <p:nvSpPr>
          <p:cNvPr id="15" name="TextBox 14">
            <a:extLst>
              <a:ext uri="{FF2B5EF4-FFF2-40B4-BE49-F238E27FC236}">
                <a16:creationId xmlns:a16="http://schemas.microsoft.com/office/drawing/2014/main" id="{AD14B560-A4F3-4B12-904D-6AF048EF19CD}"/>
              </a:ext>
            </a:extLst>
          </p:cNvPr>
          <p:cNvSpPr txBox="1"/>
          <p:nvPr/>
        </p:nvSpPr>
        <p:spPr>
          <a:xfrm>
            <a:off x="4314864" y="2569470"/>
            <a:ext cx="2648965" cy="664012"/>
          </a:xfrm>
          <a:prstGeom prst="wedgeRoundRectCallout">
            <a:avLst>
              <a:gd name="adj1" fmla="val -35070"/>
              <a:gd name="adj2" fmla="val 61457"/>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“Roads, public transport, getting kids to school from villages, infrastructure before new building.”</a:t>
            </a:r>
          </a:p>
        </p:txBody>
      </p:sp>
      <p:sp>
        <p:nvSpPr>
          <p:cNvPr id="22" name="TextBox 21">
            <a:extLst>
              <a:ext uri="{FF2B5EF4-FFF2-40B4-BE49-F238E27FC236}">
                <a16:creationId xmlns:a16="http://schemas.microsoft.com/office/drawing/2014/main" id="{C51B3253-7AF2-4A1E-B967-3A1D95699486}"/>
              </a:ext>
            </a:extLst>
          </p:cNvPr>
          <p:cNvSpPr txBox="1"/>
          <p:nvPr/>
        </p:nvSpPr>
        <p:spPr>
          <a:xfrm>
            <a:off x="4814331" y="5060303"/>
            <a:ext cx="1895464" cy="476726"/>
          </a:xfrm>
          <a:prstGeom prst="wedgeRoundRectCallout">
            <a:avLst>
              <a:gd name="adj1" fmla="val -35070"/>
              <a:gd name="adj2" fmla="val 61457"/>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“Public transport disabled accessibility.”</a:t>
            </a:r>
          </a:p>
        </p:txBody>
      </p:sp>
      <p:sp>
        <p:nvSpPr>
          <p:cNvPr id="24" name="TextBox 23">
            <a:extLst>
              <a:ext uri="{FF2B5EF4-FFF2-40B4-BE49-F238E27FC236}">
                <a16:creationId xmlns:a16="http://schemas.microsoft.com/office/drawing/2014/main" id="{8785E228-CE91-4324-86CE-8C3860A56854}"/>
              </a:ext>
            </a:extLst>
          </p:cNvPr>
          <p:cNvSpPr txBox="1"/>
          <p:nvPr/>
        </p:nvSpPr>
        <p:spPr>
          <a:xfrm>
            <a:off x="1250379" y="3315748"/>
            <a:ext cx="2558896" cy="664012"/>
          </a:xfrm>
          <a:prstGeom prst="wedgeRoundRectCallout">
            <a:avLst>
              <a:gd name="adj1" fmla="val 66748"/>
              <a:gd name="adj2" fmla="val 27304"/>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“Traffic going through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Witney</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to the west because there is no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Cogges</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Link road or equivalent.”</a:t>
            </a:r>
          </a:p>
        </p:txBody>
      </p:sp>
      <p:sp>
        <p:nvSpPr>
          <p:cNvPr id="2" name="Slide Number Placeholder 1">
            <a:extLst>
              <a:ext uri="{FF2B5EF4-FFF2-40B4-BE49-F238E27FC236}">
                <a16:creationId xmlns:a16="http://schemas.microsoft.com/office/drawing/2014/main" id="{15DE254E-F4F0-44E0-88EF-1B2A65028E8C}"/>
              </a:ext>
            </a:extLst>
          </p:cNvPr>
          <p:cNvSpPr>
            <a:spLocks noGrp="1"/>
          </p:cNvSpPr>
          <p:nvPr>
            <p:ph type="sldNum" sz="quarter" idx="12"/>
          </p:nvPr>
        </p:nvSpPr>
        <p:spPr/>
        <p:txBody>
          <a:bodyPr/>
          <a:lstStyle/>
          <a:p>
            <a:fld id="{B2247C32-A18F-402B-9B6A-C97B6373EFB0}" type="slidenum">
              <a:rPr lang="en-US" smtClean="0"/>
              <a:t>13</a:t>
            </a:fld>
            <a:endParaRPr lang="en-US"/>
          </a:p>
        </p:txBody>
      </p:sp>
    </p:spTree>
    <p:extLst>
      <p:ext uri="{BB962C8B-B14F-4D97-AF65-F5344CB8AC3E}">
        <p14:creationId xmlns:p14="http://schemas.microsoft.com/office/powerpoint/2010/main" val="987254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E55F00-2FBC-4D1C-AD3B-8B1E55E07CFB}"/>
              </a:ext>
            </a:extLst>
          </p:cNvPr>
          <p:cNvSpPr/>
          <p:nvPr/>
        </p:nvSpPr>
        <p:spPr>
          <a:xfrm>
            <a:off x="804920" y="1368276"/>
            <a:ext cx="10708595" cy="492965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63DFEBFF-9CD6-4CF3-947C-80CDF739E8E2}"/>
              </a:ext>
            </a:extLst>
          </p:cNvPr>
          <p:cNvSpPr txBox="1"/>
          <p:nvPr/>
        </p:nvSpPr>
        <p:spPr>
          <a:xfrm>
            <a:off x="1100645" y="1419873"/>
            <a:ext cx="7272684" cy="220573"/>
          </a:xfrm>
          <a:prstGeom prst="rect">
            <a:avLst/>
          </a:prstGeom>
          <a:noFill/>
        </p:spPr>
        <p:txBody>
          <a:bodyPr wrap="square">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Excluding the global pandemic, what for you is the most important issue affecting your local community?</a:t>
            </a:r>
          </a:p>
        </p:txBody>
      </p:sp>
      <p:sp>
        <p:nvSpPr>
          <p:cNvPr id="18" name="TextBox 17">
            <a:extLst>
              <a:ext uri="{FF2B5EF4-FFF2-40B4-BE49-F238E27FC236}">
                <a16:creationId xmlns:a16="http://schemas.microsoft.com/office/drawing/2014/main" id="{506E1D94-4782-4D2F-820C-E3D7AA093213}"/>
              </a:ext>
            </a:extLst>
          </p:cNvPr>
          <p:cNvSpPr txBox="1"/>
          <p:nvPr/>
        </p:nvSpPr>
        <p:spPr>
          <a:xfrm>
            <a:off x="1917076" y="1993043"/>
            <a:ext cx="4178924" cy="851297"/>
          </a:xfrm>
          <a:prstGeom prst="wedgeRoundRectCallout">
            <a:avLst>
              <a:gd name="adj1" fmla="val -38788"/>
              <a:gd name="adj2" fmla="val 66774"/>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“Traffic into Oxford on the A40 makes travel to Oxford totally impossible, for work, for shopping, for recreation. As a family we've taken jobs elsewhere to avoid Oxford, and ruled out recreation trips to Oxford.”</a:t>
            </a:r>
          </a:p>
        </p:txBody>
      </p:sp>
      <p:sp>
        <p:nvSpPr>
          <p:cNvPr id="19" name="TextBox 18">
            <a:extLst>
              <a:ext uri="{FF2B5EF4-FFF2-40B4-BE49-F238E27FC236}">
                <a16:creationId xmlns:a16="http://schemas.microsoft.com/office/drawing/2014/main" id="{B4CA7628-9DA0-4DC0-A992-AB8CEF4134C6}"/>
              </a:ext>
            </a:extLst>
          </p:cNvPr>
          <p:cNvSpPr txBox="1"/>
          <p:nvPr/>
        </p:nvSpPr>
        <p:spPr>
          <a:xfrm>
            <a:off x="4353967" y="3429000"/>
            <a:ext cx="1926125" cy="851297"/>
          </a:xfrm>
          <a:prstGeom prst="wedgeRoundRectCallout">
            <a:avLst>
              <a:gd name="adj1" fmla="val -36424"/>
              <a:gd name="adj2" fmla="val 65174"/>
              <a:gd name="adj3" fmla="val 16667"/>
            </a:avLst>
          </a:prstGeom>
          <a:solidFill>
            <a:srgbClr val="4595B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“Commuting in to Oxford on a weekday early morning, it's truly a nightmare.”</a:t>
            </a:r>
          </a:p>
        </p:txBody>
      </p:sp>
      <p:sp>
        <p:nvSpPr>
          <p:cNvPr id="23" name="TextBox 22">
            <a:extLst>
              <a:ext uri="{FF2B5EF4-FFF2-40B4-BE49-F238E27FC236}">
                <a16:creationId xmlns:a16="http://schemas.microsoft.com/office/drawing/2014/main" id="{B5F9F374-D06B-4381-B9B7-7946B3E900A2}"/>
              </a:ext>
            </a:extLst>
          </p:cNvPr>
          <p:cNvSpPr txBox="1"/>
          <p:nvPr/>
        </p:nvSpPr>
        <p:spPr>
          <a:xfrm>
            <a:off x="1706401" y="3452722"/>
            <a:ext cx="2052797" cy="664012"/>
          </a:xfrm>
          <a:prstGeom prst="wedgeRoundRectCallout">
            <a:avLst>
              <a:gd name="adj1" fmla="val -44450"/>
              <a:gd name="adj2" fmla="val 88571"/>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“Traffic on A40 - cannot shop, work or have leisure in Oxon any more.”</a:t>
            </a:r>
          </a:p>
        </p:txBody>
      </p:sp>
      <p:sp>
        <p:nvSpPr>
          <p:cNvPr id="28" name="TextBox 27">
            <a:extLst>
              <a:ext uri="{FF2B5EF4-FFF2-40B4-BE49-F238E27FC236}">
                <a16:creationId xmlns:a16="http://schemas.microsoft.com/office/drawing/2014/main" id="{BDE3881F-6622-4636-9AB1-D23F122E37D0}"/>
              </a:ext>
            </a:extLst>
          </p:cNvPr>
          <p:cNvSpPr txBox="1"/>
          <p:nvPr/>
        </p:nvSpPr>
        <p:spPr>
          <a:xfrm>
            <a:off x="7607643" y="1971115"/>
            <a:ext cx="2432478" cy="664012"/>
          </a:xfrm>
          <a:prstGeom prst="wedgeRoundRectCallout">
            <a:avLst>
              <a:gd name="adj1" fmla="val -38743"/>
              <a:gd name="adj2" fmla="val 71859"/>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“Public transport to Oxford is shocking making working in Oxford a complete nightmare.”</a:t>
            </a:r>
          </a:p>
        </p:txBody>
      </p:sp>
      <p:sp>
        <p:nvSpPr>
          <p:cNvPr id="30" name="Rectangle 29">
            <a:extLst>
              <a:ext uri="{FF2B5EF4-FFF2-40B4-BE49-F238E27FC236}">
                <a16:creationId xmlns:a16="http://schemas.microsoft.com/office/drawing/2014/main" id="{117F244E-47AE-49CC-9B32-B1B2065EE509}"/>
              </a:ext>
            </a:extLst>
          </p:cNvPr>
          <p:cNvSpPr>
            <a:spLocks noChangeAspect="1"/>
          </p:cNvSpPr>
          <p:nvPr/>
        </p:nvSpPr>
        <p:spPr>
          <a:xfrm>
            <a:off x="1077784" y="477138"/>
            <a:ext cx="10427676" cy="954107"/>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all" spc="0" normalizeH="0" baseline="0" noProof="0" dirty="0">
                <a:ln>
                  <a:noFill/>
                </a:ln>
                <a:solidFill>
                  <a:prstClr val="black"/>
                </a:solidFill>
                <a:effectLst/>
                <a:uLnTx/>
                <a:uFillTx/>
                <a:latin typeface="Brandon Grotesque Black"/>
                <a:ea typeface="+mn-ea"/>
                <a:cs typeface="Brandon Grotesque Black"/>
              </a:rPr>
              <a:t>ADVERSE IMPACT POOR TRANSPORT IS HAVING ON OXFORD AS A Destination FOR WORK, RETAIL &amp; ENTERTAINMENT</a:t>
            </a:r>
            <a:endParaRPr kumimoji="0" lang="en-US" sz="28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12" name="TextBox 11">
            <a:extLst>
              <a:ext uri="{FF2B5EF4-FFF2-40B4-BE49-F238E27FC236}">
                <a16:creationId xmlns:a16="http://schemas.microsoft.com/office/drawing/2014/main" id="{DE4B7B85-5BDB-4C44-B37B-3BB920DEF8D5}"/>
              </a:ext>
            </a:extLst>
          </p:cNvPr>
          <p:cNvSpPr txBox="1"/>
          <p:nvPr/>
        </p:nvSpPr>
        <p:spPr>
          <a:xfrm>
            <a:off x="4006538" y="4923005"/>
            <a:ext cx="1828801" cy="476726"/>
          </a:xfrm>
          <a:prstGeom prst="wedgeRoundRectCallout">
            <a:avLst>
              <a:gd name="adj1" fmla="val -38502"/>
              <a:gd name="adj2" fmla="val 69949"/>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“Transportation into Oxford.”</a:t>
            </a:r>
          </a:p>
        </p:txBody>
      </p:sp>
      <p:sp>
        <p:nvSpPr>
          <p:cNvPr id="13" name="TextBox 12">
            <a:extLst>
              <a:ext uri="{FF2B5EF4-FFF2-40B4-BE49-F238E27FC236}">
                <a16:creationId xmlns:a16="http://schemas.microsoft.com/office/drawing/2014/main" id="{9DD5800A-D8F1-4050-BF73-707A5E419401}"/>
              </a:ext>
            </a:extLst>
          </p:cNvPr>
          <p:cNvSpPr txBox="1"/>
          <p:nvPr/>
        </p:nvSpPr>
        <p:spPr>
          <a:xfrm>
            <a:off x="1779815" y="4824487"/>
            <a:ext cx="1828801" cy="289441"/>
          </a:xfrm>
          <a:prstGeom prst="wedgeRoundRectCallout">
            <a:avLst>
              <a:gd name="adj1" fmla="val -36424"/>
              <a:gd name="adj2" fmla="val 65174"/>
              <a:gd name="adj3" fmla="val 16667"/>
            </a:avLst>
          </a:prstGeom>
          <a:solidFill>
            <a:srgbClr val="4595B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“Access to Oxford.”</a:t>
            </a:r>
          </a:p>
        </p:txBody>
      </p:sp>
      <p:pic>
        <p:nvPicPr>
          <p:cNvPr id="1026" name="Picture 2" descr="Oxford: High Street | David Nicholls | Flickr">
            <a:extLst>
              <a:ext uri="{FF2B5EF4-FFF2-40B4-BE49-F238E27FC236}">
                <a16:creationId xmlns:a16="http://schemas.microsoft.com/office/drawing/2014/main" id="{C124E03D-FE3E-45CB-81CE-2AEBE8F03C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9435" y="3308307"/>
            <a:ext cx="4066158" cy="270018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CE72C6C1-64B4-42D9-93DC-E6E4B163246B}"/>
              </a:ext>
            </a:extLst>
          </p:cNvPr>
          <p:cNvSpPr>
            <a:spLocks noGrp="1"/>
          </p:cNvSpPr>
          <p:nvPr>
            <p:ph type="sldNum" sz="quarter" idx="12"/>
          </p:nvPr>
        </p:nvSpPr>
        <p:spPr/>
        <p:txBody>
          <a:bodyPr/>
          <a:lstStyle/>
          <a:p>
            <a:fld id="{B2247C32-A18F-402B-9B6A-C97B6373EFB0}" type="slidenum">
              <a:rPr lang="en-US" smtClean="0"/>
              <a:t>14</a:t>
            </a:fld>
            <a:endParaRPr lang="en-US"/>
          </a:p>
        </p:txBody>
      </p:sp>
    </p:spTree>
    <p:extLst>
      <p:ext uri="{BB962C8B-B14F-4D97-AF65-F5344CB8AC3E}">
        <p14:creationId xmlns:p14="http://schemas.microsoft.com/office/powerpoint/2010/main" val="1835872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7EF7965-E936-49B8-8FE9-A5FDC2370F9A}"/>
              </a:ext>
            </a:extLst>
          </p:cNvPr>
          <p:cNvSpPr/>
          <p:nvPr/>
        </p:nvSpPr>
        <p:spPr>
          <a:xfrm>
            <a:off x="804920" y="1368276"/>
            <a:ext cx="10708595" cy="492965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73D8111-5095-40E1-A8FC-BCEABF9679B4}"/>
              </a:ext>
            </a:extLst>
          </p:cNvPr>
          <p:cNvSpPr txBox="1"/>
          <p:nvPr/>
        </p:nvSpPr>
        <p:spPr>
          <a:xfrm>
            <a:off x="1100645" y="1419873"/>
            <a:ext cx="7272684" cy="220573"/>
          </a:xfrm>
          <a:prstGeom prst="rect">
            <a:avLst/>
          </a:prstGeom>
          <a:noFill/>
        </p:spPr>
        <p:txBody>
          <a:bodyPr wrap="square">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 Excluding the global pandemic, what for you is the most important issue affecting your local community?</a:t>
            </a:r>
          </a:p>
        </p:txBody>
      </p:sp>
      <p:sp>
        <p:nvSpPr>
          <p:cNvPr id="30" name="Rectangle 29">
            <a:extLst>
              <a:ext uri="{FF2B5EF4-FFF2-40B4-BE49-F238E27FC236}">
                <a16:creationId xmlns:a16="http://schemas.microsoft.com/office/drawing/2014/main" id="{117F244E-47AE-49CC-9B32-B1B2065EE509}"/>
              </a:ext>
            </a:extLst>
          </p:cNvPr>
          <p:cNvSpPr>
            <a:spLocks noChangeAspect="1"/>
          </p:cNvSpPr>
          <p:nvPr/>
        </p:nvSpPr>
        <p:spPr>
          <a:xfrm>
            <a:off x="1077784" y="477138"/>
            <a:ext cx="10427676" cy="1015663"/>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000" b="0" i="0" u="none" strike="noStrike" kern="1200" cap="all" spc="0" normalizeH="0" baseline="0" noProof="0" dirty="0">
                <a:ln>
                  <a:noFill/>
                </a:ln>
                <a:solidFill>
                  <a:prstClr val="black"/>
                </a:solidFill>
                <a:effectLst/>
                <a:uLnTx/>
                <a:uFillTx/>
                <a:latin typeface="Brandon Grotesque Black"/>
                <a:ea typeface="+mn-ea"/>
                <a:cs typeface="Brandon Grotesque Black"/>
              </a:rPr>
              <a:t>OTHER ISSUES </a:t>
            </a:r>
            <a:r>
              <a:rPr kumimoji="0" lang="en-US" sz="3000" b="0" i="0" u="none" strike="noStrike" kern="1200" cap="all" spc="0" normalizeH="0" baseline="0" noProof="0" dirty="0" err="1">
                <a:ln>
                  <a:noFill/>
                </a:ln>
                <a:solidFill>
                  <a:prstClr val="black"/>
                </a:solidFill>
                <a:effectLst/>
                <a:uLnTx/>
                <a:uFillTx/>
                <a:latin typeface="Brandon Grotesque Black"/>
                <a:ea typeface="+mn-ea"/>
                <a:cs typeface="Brandon Grotesque Black"/>
              </a:rPr>
              <a:t>INCLUDe</a:t>
            </a:r>
            <a:r>
              <a:rPr kumimoji="0" lang="en-US" sz="3000" b="0" i="0" u="none" strike="noStrike" kern="1200" cap="all" spc="0" normalizeH="0" baseline="0" noProof="0" dirty="0">
                <a:ln>
                  <a:noFill/>
                </a:ln>
                <a:solidFill>
                  <a:prstClr val="black"/>
                </a:solidFill>
                <a:effectLst/>
                <a:uLnTx/>
                <a:uFillTx/>
                <a:latin typeface="Brandon Grotesque Black"/>
                <a:ea typeface="+mn-ea"/>
                <a:cs typeface="Brandon Grotesque Black"/>
              </a:rPr>
              <a:t> Safety concerns AND  transport AFFORDABILITY </a:t>
            </a:r>
            <a:endParaRPr kumimoji="0" lang="en-US" sz="30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9" name="TextBox 8">
            <a:extLst>
              <a:ext uri="{FF2B5EF4-FFF2-40B4-BE49-F238E27FC236}">
                <a16:creationId xmlns:a16="http://schemas.microsoft.com/office/drawing/2014/main" id="{86D5D610-E70D-4F76-8F19-B918C9F2B3E8}"/>
              </a:ext>
            </a:extLst>
          </p:cNvPr>
          <p:cNvSpPr txBox="1"/>
          <p:nvPr/>
        </p:nvSpPr>
        <p:spPr>
          <a:xfrm>
            <a:off x="3232545" y="2013264"/>
            <a:ext cx="2156734" cy="664012"/>
          </a:xfrm>
          <a:prstGeom prst="wedgeRoundRectCallout">
            <a:avLst>
              <a:gd name="adj1" fmla="val -38502"/>
              <a:gd name="adj2" fmla="val 69949"/>
              <a:gd name="adj3" fmla="val 16667"/>
            </a:avLst>
          </a:prstGeom>
          <a:solidFill>
            <a:srgbClr val="006FC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“Larger volumes of traffic traveling at speed, safety of pedestrians.”</a:t>
            </a:r>
          </a:p>
        </p:txBody>
      </p:sp>
      <p:sp>
        <p:nvSpPr>
          <p:cNvPr id="10" name="TextBox 9">
            <a:extLst>
              <a:ext uri="{FF2B5EF4-FFF2-40B4-BE49-F238E27FC236}">
                <a16:creationId xmlns:a16="http://schemas.microsoft.com/office/drawing/2014/main" id="{498E7F0B-5116-40B2-A937-1CE629E25A27}"/>
              </a:ext>
            </a:extLst>
          </p:cNvPr>
          <p:cNvSpPr txBox="1"/>
          <p:nvPr/>
        </p:nvSpPr>
        <p:spPr>
          <a:xfrm>
            <a:off x="9073932" y="1935760"/>
            <a:ext cx="1609201" cy="664012"/>
          </a:xfrm>
          <a:prstGeom prst="wedgeRoundRectCallout">
            <a:avLst>
              <a:gd name="adj1" fmla="val -45970"/>
              <a:gd name="adj2" fmla="val 70523"/>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big increase in commuter traffic through villages.”</a:t>
            </a:r>
          </a:p>
        </p:txBody>
      </p:sp>
      <p:sp>
        <p:nvSpPr>
          <p:cNvPr id="12" name="TextBox 11">
            <a:extLst>
              <a:ext uri="{FF2B5EF4-FFF2-40B4-BE49-F238E27FC236}">
                <a16:creationId xmlns:a16="http://schemas.microsoft.com/office/drawing/2014/main" id="{9197C6E3-BAB3-4369-B6B4-BAFAD877B829}"/>
              </a:ext>
            </a:extLst>
          </p:cNvPr>
          <p:cNvSpPr txBox="1"/>
          <p:nvPr/>
        </p:nvSpPr>
        <p:spPr>
          <a:xfrm>
            <a:off x="2425208" y="4476915"/>
            <a:ext cx="3668276" cy="1225868"/>
          </a:xfrm>
          <a:prstGeom prst="wedgeRoundRectCallout">
            <a:avLst>
              <a:gd name="adj1" fmla="val -38788"/>
              <a:gd name="adj2" fmla="val 66774"/>
              <a:gd name="adj3" fmla="val 16667"/>
            </a:avLst>
          </a:prstGeom>
          <a:solidFill>
            <a:srgbClr val="004B8B"/>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“Local councils being unimaginative and not acting proactively to solve current issues; poor transport links, air pollution, water pollution, road and pavement maintenance/cleanliness and similar. All a bit blinkered in terms of managing and developing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Witney</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for the future.”</a:t>
            </a:r>
          </a:p>
        </p:txBody>
      </p:sp>
      <p:sp>
        <p:nvSpPr>
          <p:cNvPr id="13" name="TextBox 12">
            <a:extLst>
              <a:ext uri="{FF2B5EF4-FFF2-40B4-BE49-F238E27FC236}">
                <a16:creationId xmlns:a16="http://schemas.microsoft.com/office/drawing/2014/main" id="{81B302EE-46C4-4086-B3E3-C8F9ACCA020A}"/>
              </a:ext>
            </a:extLst>
          </p:cNvPr>
          <p:cNvSpPr txBox="1"/>
          <p:nvPr/>
        </p:nvSpPr>
        <p:spPr>
          <a:xfrm>
            <a:off x="6829214" y="2123046"/>
            <a:ext cx="1828802" cy="476726"/>
          </a:xfrm>
          <a:prstGeom prst="wedgeRoundRectCallout">
            <a:avLst>
              <a:gd name="adj1" fmla="val 39456"/>
              <a:gd name="adj2" fmla="val 94683"/>
              <a:gd name="adj3" fmla="val 16667"/>
            </a:avLst>
          </a:prstGeom>
          <a:solidFill>
            <a:srgbClr val="4595B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“Freight traffic through the villages.”</a:t>
            </a:r>
          </a:p>
        </p:txBody>
      </p:sp>
      <p:sp>
        <p:nvSpPr>
          <p:cNvPr id="14" name="TextBox 13">
            <a:extLst>
              <a:ext uri="{FF2B5EF4-FFF2-40B4-BE49-F238E27FC236}">
                <a16:creationId xmlns:a16="http://schemas.microsoft.com/office/drawing/2014/main" id="{C0882936-507F-470B-8F5B-270C6A815E11}"/>
              </a:ext>
            </a:extLst>
          </p:cNvPr>
          <p:cNvSpPr txBox="1"/>
          <p:nvPr/>
        </p:nvSpPr>
        <p:spPr>
          <a:xfrm>
            <a:off x="1541190" y="3046265"/>
            <a:ext cx="3382711" cy="1038582"/>
          </a:xfrm>
          <a:prstGeom prst="wedgeRoundRectCallout">
            <a:avLst>
              <a:gd name="adj1" fmla="val -45970"/>
              <a:gd name="adj2" fmla="val 70523"/>
              <a:gd name="adj3" fmla="val 16667"/>
            </a:avLst>
          </a:prstGeom>
          <a:solidFill>
            <a:srgbClr val="D51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“Affordable Transport links.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Hanborough</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station is far too expensive compared to Oxford Parkway.  This forces drivers to use the A40 and </a:t>
            </a:r>
            <a:r>
              <a:rPr kumimoji="0" lang="en-US"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Yarnton</a:t>
            </a:r>
            <a:r>
              <a:rPr kumimoji="0" lang="en-US"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cut-through rather than staying within the local area.”</a:t>
            </a:r>
          </a:p>
        </p:txBody>
      </p:sp>
      <p:pic>
        <p:nvPicPr>
          <p:cNvPr id="2050" name="Picture 2" descr="Lorry causing congestion when driving through a small village with narrow roads">
            <a:extLst>
              <a:ext uri="{FF2B5EF4-FFF2-40B4-BE49-F238E27FC236}">
                <a16:creationId xmlns:a16="http://schemas.microsoft.com/office/drawing/2014/main" id="{80B2E5A9-E1EE-48F2-B740-C14569FE03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3420" y="3112452"/>
            <a:ext cx="4481024" cy="25205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319BE46-EE28-4C28-80A0-F383B3F1C9FB}"/>
              </a:ext>
            </a:extLst>
          </p:cNvPr>
          <p:cNvSpPr txBox="1"/>
          <p:nvPr/>
        </p:nvSpPr>
        <p:spPr>
          <a:xfrm>
            <a:off x="6731373" y="5638311"/>
            <a:ext cx="477408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Image source: https://uk.motor1.com/news/368308/councils-fine-lorries-block-streets/</a:t>
            </a:r>
          </a:p>
        </p:txBody>
      </p:sp>
      <p:sp>
        <p:nvSpPr>
          <p:cNvPr id="2" name="Slide Number Placeholder 1">
            <a:extLst>
              <a:ext uri="{FF2B5EF4-FFF2-40B4-BE49-F238E27FC236}">
                <a16:creationId xmlns:a16="http://schemas.microsoft.com/office/drawing/2014/main" id="{ABA2BDC4-FBCD-4AD4-B0EA-0B1FB9FE96D5}"/>
              </a:ext>
            </a:extLst>
          </p:cNvPr>
          <p:cNvSpPr>
            <a:spLocks noGrp="1"/>
          </p:cNvSpPr>
          <p:nvPr>
            <p:ph type="sldNum" sz="quarter" idx="12"/>
          </p:nvPr>
        </p:nvSpPr>
        <p:spPr/>
        <p:txBody>
          <a:bodyPr/>
          <a:lstStyle/>
          <a:p>
            <a:fld id="{B2247C32-A18F-402B-9B6A-C97B6373EFB0}" type="slidenum">
              <a:rPr lang="en-US" smtClean="0"/>
              <a:t>15</a:t>
            </a:fld>
            <a:endParaRPr lang="en-US"/>
          </a:p>
        </p:txBody>
      </p:sp>
    </p:spTree>
    <p:extLst>
      <p:ext uri="{BB962C8B-B14F-4D97-AF65-F5344CB8AC3E}">
        <p14:creationId xmlns:p14="http://schemas.microsoft.com/office/powerpoint/2010/main" val="3473846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A112D6-9905-4547-ADD9-767AA9C1D4F3}"/>
              </a:ext>
            </a:extLst>
          </p:cNvPr>
          <p:cNvSpPr/>
          <p:nvPr/>
        </p:nvSpPr>
        <p:spPr>
          <a:xfrm>
            <a:off x="1148999" y="1360138"/>
            <a:ext cx="10185308" cy="4607526"/>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EA01E33A-B561-4CEC-A851-4E5035D73613}"/>
              </a:ext>
            </a:extLst>
          </p:cNvPr>
          <p:cNvSpPr txBox="1"/>
          <p:nvPr/>
        </p:nvSpPr>
        <p:spPr>
          <a:xfrm>
            <a:off x="1435510" y="1519713"/>
            <a:ext cx="9448513" cy="102085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There were 515 participants who completed the additional questions </a:t>
            </a:r>
            <a:r>
              <a:rPr kumimoji="0" lang="en-US" sz="14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and</a:t>
            </a:r>
            <a:r>
              <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provided location details: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6" name="Rectangle 15">
            <a:extLst>
              <a:ext uri="{FF2B5EF4-FFF2-40B4-BE49-F238E27FC236}">
                <a16:creationId xmlns:a16="http://schemas.microsoft.com/office/drawing/2014/main" id="{70450574-34A9-4336-BAFB-115027B2B5B0}"/>
              </a:ext>
            </a:extLst>
          </p:cNvPr>
          <p:cNvSpPr>
            <a:spLocks noChangeAspect="1"/>
          </p:cNvSpPr>
          <p:nvPr/>
        </p:nvSpPr>
        <p:spPr>
          <a:xfrm>
            <a:off x="1077784" y="477138"/>
            <a:ext cx="10777518" cy="584775"/>
          </a:xfrm>
          <a:prstGeom prst="rect">
            <a:avLst/>
          </a:prstGeom>
          <a:noFill/>
        </p:spPr>
        <p:txBody>
          <a:bodyPr wrap="square"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200" b="0" i="0" u="none" strike="noStrike" kern="1200" cap="all" spc="0" normalizeH="0" baseline="0" noProof="0" dirty="0">
                <a:ln>
                  <a:noFill/>
                </a:ln>
                <a:solidFill>
                  <a:prstClr val="black"/>
                </a:solidFill>
                <a:effectLst/>
                <a:uLnTx/>
                <a:uFillTx/>
                <a:latin typeface="Brandon Grotesque Black"/>
                <a:ea typeface="+mn-ea"/>
                <a:cs typeface="Brandon Grotesque Black"/>
              </a:rPr>
              <a:t>Location of survey participants</a:t>
            </a:r>
            <a:endParaRPr kumimoji="0" lang="en-US" sz="3600" b="0" i="0" u="none" strike="noStrike" kern="1200" cap="none" spc="0" normalizeH="0" baseline="0" noProof="0" dirty="0">
              <a:ln>
                <a:noFill/>
              </a:ln>
              <a:solidFill>
                <a:prstClr val="black"/>
              </a:solidFill>
              <a:effectLst/>
              <a:uLnTx/>
              <a:uFillTx/>
              <a:latin typeface="Century Gothic"/>
              <a:ea typeface="+mn-ea"/>
              <a:cs typeface="Century Gothic"/>
            </a:endParaRPr>
          </a:p>
        </p:txBody>
      </p:sp>
      <p:graphicFrame>
        <p:nvGraphicFramePr>
          <p:cNvPr id="2" name="Table 1">
            <a:extLst>
              <a:ext uri="{FF2B5EF4-FFF2-40B4-BE49-F238E27FC236}">
                <a16:creationId xmlns:a16="http://schemas.microsoft.com/office/drawing/2014/main" id="{83DC6B7C-04C5-40BF-863B-27BEFB9A1A99}"/>
              </a:ext>
            </a:extLst>
          </p:cNvPr>
          <p:cNvGraphicFramePr>
            <a:graphicFrameLocks noGrp="1"/>
          </p:cNvGraphicFramePr>
          <p:nvPr>
            <p:extLst>
              <p:ext uri="{D42A27DB-BD31-4B8C-83A1-F6EECF244321}">
                <p14:modId xmlns:p14="http://schemas.microsoft.com/office/powerpoint/2010/main" val="1781013720"/>
              </p:ext>
            </p:extLst>
          </p:nvPr>
        </p:nvGraphicFramePr>
        <p:xfrm>
          <a:off x="1569853" y="2012480"/>
          <a:ext cx="3294320" cy="1258542"/>
        </p:xfrm>
        <a:graphic>
          <a:graphicData uri="http://schemas.openxmlformats.org/drawingml/2006/table">
            <a:tbl>
              <a:tblPr>
                <a:tableStyleId>{5C22544A-7EE6-4342-B048-85BDC9FD1C3A}</a:tableStyleId>
              </a:tblPr>
              <a:tblGrid>
                <a:gridCol w="2778863">
                  <a:extLst>
                    <a:ext uri="{9D8B030D-6E8A-4147-A177-3AD203B41FA5}">
                      <a16:colId xmlns:a16="http://schemas.microsoft.com/office/drawing/2014/main" val="1230536972"/>
                    </a:ext>
                  </a:extLst>
                </a:gridCol>
                <a:gridCol w="515457">
                  <a:extLst>
                    <a:ext uri="{9D8B030D-6E8A-4147-A177-3AD203B41FA5}">
                      <a16:colId xmlns:a16="http://schemas.microsoft.com/office/drawing/2014/main" val="40278587"/>
                    </a:ext>
                  </a:extLst>
                </a:gridCol>
              </a:tblGrid>
              <a:tr h="221804">
                <a:tc gridSpan="2">
                  <a:txBody>
                    <a:bodyPr/>
                    <a:lstStyle/>
                    <a:p>
                      <a:pPr algn="l" fontAlgn="b">
                        <a:lnSpc>
                          <a:spcPct val="150000"/>
                        </a:lnSpc>
                      </a:pPr>
                      <a:r>
                        <a:rPr lang="en-US" sz="1200" b="1" u="none" strike="noStrike" dirty="0">
                          <a:effectLst/>
                          <a:latin typeface="Century Gothic" panose="020B0502020202020204" pitchFamily="34" charset="0"/>
                        </a:rPr>
                        <a:t>Postcode provided</a:t>
                      </a:r>
                      <a:endParaRPr lang="en-US" sz="1200" b="1" i="0" u="none" strike="noStrike" dirty="0">
                        <a:solidFill>
                          <a:srgbClr val="000000"/>
                        </a:solidFill>
                        <a:effectLst/>
                        <a:latin typeface="Century Gothic" panose="020B0502020202020204" pitchFamily="34" charset="0"/>
                      </a:endParaRPr>
                    </a:p>
                  </a:txBody>
                  <a:tcPr marL="9525" marR="9525" marT="9525" marB="0" anchor="ctr">
                    <a:noFill/>
                  </a:tcPr>
                </a:tc>
                <a:tc hMerge="1">
                  <a:txBody>
                    <a:bodyPr/>
                    <a:lstStyle/>
                    <a:p>
                      <a:pPr algn="l" fontAlgn="b">
                        <a:lnSpc>
                          <a:spcPct val="150000"/>
                        </a:lnSpc>
                      </a:pP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2854600648"/>
                  </a:ext>
                </a:extLst>
              </a:tr>
              <a:tr h="256644">
                <a:tc>
                  <a:txBody>
                    <a:bodyPr/>
                    <a:lstStyle/>
                    <a:p>
                      <a:pPr algn="l" fontAlgn="b">
                        <a:lnSpc>
                          <a:spcPct val="100000"/>
                        </a:lnSpc>
                      </a:pPr>
                      <a:r>
                        <a:rPr lang="en-US" sz="1200" u="none" strike="noStrike" dirty="0">
                          <a:solidFill>
                            <a:schemeClr val="tx1"/>
                          </a:solidFill>
                          <a:effectLst/>
                          <a:latin typeface="Century Gothic" panose="020B0502020202020204" pitchFamily="34" charset="0"/>
                        </a:rPr>
                        <a:t>OX28 postcodes (</a:t>
                      </a:r>
                      <a:r>
                        <a:rPr lang="en-US" sz="1200" u="none" strike="noStrike" dirty="0" err="1">
                          <a:solidFill>
                            <a:schemeClr val="tx1"/>
                          </a:solidFill>
                          <a:effectLst/>
                          <a:latin typeface="Century Gothic" panose="020B0502020202020204" pitchFamily="34" charset="0"/>
                        </a:rPr>
                        <a:t>Witney</a:t>
                      </a:r>
                      <a:r>
                        <a:rPr lang="en-US" sz="1200" u="none" strike="noStrike" dirty="0">
                          <a:solidFill>
                            <a:schemeClr val="tx1"/>
                          </a:solidFill>
                          <a:effectLst/>
                          <a:latin typeface="Century Gothic" panose="020B0502020202020204" pitchFamily="34" charset="0"/>
                        </a:rPr>
                        <a:t>)</a:t>
                      </a:r>
                      <a:endParaRPr lang="en-US" sz="1200" b="0" i="0" u="none" strike="noStrike" dirty="0">
                        <a:solidFill>
                          <a:schemeClr val="tx1"/>
                        </a:solidFill>
                        <a:effectLst/>
                        <a:latin typeface="Century Gothic" panose="020B0502020202020204" pitchFamily="34" charset="0"/>
                      </a:endParaRPr>
                    </a:p>
                  </a:txBody>
                  <a:tcPr marL="9525" marR="9525" marT="9525" marB="0" anchor="ctr">
                    <a:noFill/>
                  </a:tcPr>
                </a:tc>
                <a:tc>
                  <a:txBody>
                    <a:bodyPr/>
                    <a:lstStyle/>
                    <a:p>
                      <a:pPr algn="r" fontAlgn="b">
                        <a:lnSpc>
                          <a:spcPct val="150000"/>
                        </a:lnSpc>
                      </a:pPr>
                      <a:r>
                        <a:rPr lang="en-US" sz="1200" u="none" strike="noStrike" dirty="0">
                          <a:solidFill>
                            <a:schemeClr val="tx1"/>
                          </a:solidFill>
                          <a:effectLst/>
                          <a:latin typeface="Century Gothic" panose="020B0502020202020204" pitchFamily="34" charset="0"/>
                        </a:rPr>
                        <a:t>66</a:t>
                      </a:r>
                      <a:endParaRPr lang="en-US" sz="1200" b="0" i="0" u="none" strike="noStrike" dirty="0">
                        <a:solidFill>
                          <a:schemeClr val="tx1"/>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3666667541"/>
                  </a:ext>
                </a:extLst>
              </a:tr>
              <a:tr h="256644">
                <a:tc>
                  <a:txBody>
                    <a:bodyPr/>
                    <a:lstStyle/>
                    <a:p>
                      <a:pPr algn="l" fontAlgn="b">
                        <a:lnSpc>
                          <a:spcPct val="100000"/>
                        </a:lnSpc>
                      </a:pPr>
                      <a:r>
                        <a:rPr lang="en-US" sz="1200" u="none" strike="noStrike" dirty="0">
                          <a:solidFill>
                            <a:schemeClr val="tx1"/>
                          </a:solidFill>
                          <a:effectLst/>
                          <a:latin typeface="Century Gothic" panose="020B0502020202020204" pitchFamily="34" charset="0"/>
                        </a:rPr>
                        <a:t>OX29 postcodes (around </a:t>
                      </a:r>
                      <a:r>
                        <a:rPr lang="en-US" sz="1200" u="none" strike="noStrike" dirty="0" err="1">
                          <a:solidFill>
                            <a:schemeClr val="tx1"/>
                          </a:solidFill>
                          <a:effectLst/>
                          <a:latin typeface="Century Gothic" panose="020B0502020202020204" pitchFamily="34" charset="0"/>
                        </a:rPr>
                        <a:t>Witney</a:t>
                      </a:r>
                      <a:r>
                        <a:rPr lang="en-US" sz="1200" u="none" strike="noStrike" dirty="0">
                          <a:solidFill>
                            <a:schemeClr val="tx1"/>
                          </a:solidFill>
                          <a:effectLst/>
                          <a:latin typeface="Century Gothic" panose="020B0502020202020204" pitchFamily="34" charset="0"/>
                        </a:rPr>
                        <a:t>)</a:t>
                      </a:r>
                      <a:endParaRPr lang="en-US" sz="1200" b="0" i="0" u="none" strike="noStrike" dirty="0">
                        <a:solidFill>
                          <a:schemeClr val="tx1"/>
                        </a:solidFill>
                        <a:effectLst/>
                        <a:latin typeface="Century Gothic" panose="020B0502020202020204" pitchFamily="34" charset="0"/>
                      </a:endParaRPr>
                    </a:p>
                  </a:txBody>
                  <a:tcPr marL="9525" marR="9525" marT="9525" marB="0" anchor="ctr">
                    <a:noFill/>
                  </a:tcPr>
                </a:tc>
                <a:tc>
                  <a:txBody>
                    <a:bodyPr/>
                    <a:lstStyle/>
                    <a:p>
                      <a:pPr algn="r" fontAlgn="b">
                        <a:lnSpc>
                          <a:spcPct val="150000"/>
                        </a:lnSpc>
                      </a:pPr>
                      <a:r>
                        <a:rPr lang="en-US" sz="1200" u="none" strike="noStrike" dirty="0">
                          <a:solidFill>
                            <a:schemeClr val="tx1"/>
                          </a:solidFill>
                          <a:effectLst/>
                          <a:latin typeface="Century Gothic" panose="020B0502020202020204" pitchFamily="34" charset="0"/>
                        </a:rPr>
                        <a:t>63</a:t>
                      </a:r>
                      <a:endParaRPr lang="en-US" sz="1200" b="0" i="0" u="none" strike="noStrike" dirty="0">
                        <a:solidFill>
                          <a:schemeClr val="tx1"/>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2768233097"/>
                  </a:ext>
                </a:extLst>
              </a:tr>
              <a:tr h="256644">
                <a:tc>
                  <a:txBody>
                    <a:bodyPr/>
                    <a:lstStyle/>
                    <a:p>
                      <a:pPr algn="l" fontAlgn="b">
                        <a:lnSpc>
                          <a:spcPct val="100000"/>
                        </a:lnSpc>
                      </a:pPr>
                      <a:r>
                        <a:rPr lang="en-US" sz="1200" u="none" strike="noStrike" dirty="0">
                          <a:solidFill>
                            <a:schemeClr val="tx1"/>
                          </a:solidFill>
                          <a:effectLst/>
                          <a:latin typeface="Century Gothic" panose="020B0502020202020204" pitchFamily="34" charset="0"/>
                        </a:rPr>
                        <a:t>OX18 postcodes (Carterton+)</a:t>
                      </a:r>
                      <a:endParaRPr lang="en-US" sz="1200" b="0" i="0" u="none" strike="noStrike" dirty="0">
                        <a:solidFill>
                          <a:schemeClr val="tx1"/>
                        </a:solidFill>
                        <a:effectLst/>
                        <a:latin typeface="Century Gothic" panose="020B0502020202020204" pitchFamily="34" charset="0"/>
                      </a:endParaRPr>
                    </a:p>
                  </a:txBody>
                  <a:tcPr marL="9525" marR="9525" marT="9525" marB="0" anchor="ctr">
                    <a:noFill/>
                  </a:tcPr>
                </a:tc>
                <a:tc>
                  <a:txBody>
                    <a:bodyPr/>
                    <a:lstStyle/>
                    <a:p>
                      <a:pPr algn="r" fontAlgn="b">
                        <a:lnSpc>
                          <a:spcPct val="150000"/>
                        </a:lnSpc>
                      </a:pPr>
                      <a:r>
                        <a:rPr lang="en-US" sz="1200" u="none" strike="noStrike" dirty="0">
                          <a:solidFill>
                            <a:schemeClr val="tx1"/>
                          </a:solidFill>
                          <a:effectLst/>
                          <a:latin typeface="Century Gothic" panose="020B0502020202020204" pitchFamily="34" charset="0"/>
                        </a:rPr>
                        <a:t>52</a:t>
                      </a:r>
                      <a:endParaRPr lang="en-US" sz="1200" b="0" i="0" u="none" strike="noStrike" dirty="0">
                        <a:solidFill>
                          <a:schemeClr val="tx1"/>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1094364465"/>
                  </a:ext>
                </a:extLst>
              </a:tr>
              <a:tr h="256644">
                <a:tc>
                  <a:txBody>
                    <a:bodyPr/>
                    <a:lstStyle/>
                    <a:p>
                      <a:pPr algn="l" fontAlgn="b">
                        <a:lnSpc>
                          <a:spcPct val="100000"/>
                        </a:lnSpc>
                      </a:pPr>
                      <a:r>
                        <a:rPr lang="en-US" sz="1200" u="none" strike="noStrike" dirty="0">
                          <a:solidFill>
                            <a:schemeClr val="tx1"/>
                          </a:solidFill>
                          <a:effectLst/>
                          <a:latin typeface="Century Gothic" panose="020B0502020202020204" pitchFamily="34" charset="0"/>
                        </a:rPr>
                        <a:t>Other OX postcodes</a:t>
                      </a:r>
                      <a:endParaRPr lang="en-US" sz="1200" b="0" i="0" u="none" strike="noStrike" dirty="0">
                        <a:solidFill>
                          <a:schemeClr val="tx1"/>
                        </a:solidFill>
                        <a:effectLst/>
                        <a:latin typeface="Century Gothic" panose="020B0502020202020204" pitchFamily="34" charset="0"/>
                      </a:endParaRPr>
                    </a:p>
                  </a:txBody>
                  <a:tcPr marL="9525" marR="9525" marT="9525" marB="0" anchor="ctr">
                    <a:noFill/>
                  </a:tcPr>
                </a:tc>
                <a:tc>
                  <a:txBody>
                    <a:bodyPr/>
                    <a:lstStyle/>
                    <a:p>
                      <a:pPr algn="r" fontAlgn="b">
                        <a:lnSpc>
                          <a:spcPct val="150000"/>
                        </a:lnSpc>
                      </a:pPr>
                      <a:r>
                        <a:rPr lang="en-US" sz="1200" u="none" strike="noStrike" dirty="0">
                          <a:solidFill>
                            <a:schemeClr val="tx1"/>
                          </a:solidFill>
                          <a:effectLst/>
                          <a:latin typeface="Century Gothic" panose="020B0502020202020204" pitchFamily="34" charset="0"/>
                        </a:rPr>
                        <a:t>36</a:t>
                      </a:r>
                      <a:endParaRPr lang="en-US" sz="1200" b="0" i="0" u="none" strike="noStrike" dirty="0">
                        <a:solidFill>
                          <a:schemeClr val="tx1"/>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4148085392"/>
                  </a:ext>
                </a:extLst>
              </a:tr>
            </a:tbl>
          </a:graphicData>
        </a:graphic>
      </p:graphicFrame>
      <p:graphicFrame>
        <p:nvGraphicFramePr>
          <p:cNvPr id="3" name="Table 2">
            <a:extLst>
              <a:ext uri="{FF2B5EF4-FFF2-40B4-BE49-F238E27FC236}">
                <a16:creationId xmlns:a16="http://schemas.microsoft.com/office/drawing/2014/main" id="{146640C5-E104-4C3C-B93E-4CB484B50A1E}"/>
              </a:ext>
            </a:extLst>
          </p:cNvPr>
          <p:cNvGraphicFramePr>
            <a:graphicFrameLocks noGrp="1"/>
          </p:cNvGraphicFramePr>
          <p:nvPr>
            <p:extLst>
              <p:ext uri="{D42A27DB-BD31-4B8C-83A1-F6EECF244321}">
                <p14:modId xmlns:p14="http://schemas.microsoft.com/office/powerpoint/2010/main" val="4182649189"/>
              </p:ext>
            </p:extLst>
          </p:nvPr>
        </p:nvGraphicFramePr>
        <p:xfrm>
          <a:off x="5077800" y="1998242"/>
          <a:ext cx="2177028" cy="3638440"/>
        </p:xfrm>
        <a:graphic>
          <a:graphicData uri="http://schemas.openxmlformats.org/drawingml/2006/table">
            <a:tbl>
              <a:tblPr>
                <a:tableStyleId>{5C22544A-7EE6-4342-B048-85BDC9FD1C3A}</a:tableStyleId>
              </a:tblPr>
              <a:tblGrid>
                <a:gridCol w="1573868">
                  <a:extLst>
                    <a:ext uri="{9D8B030D-6E8A-4147-A177-3AD203B41FA5}">
                      <a16:colId xmlns:a16="http://schemas.microsoft.com/office/drawing/2014/main" val="3805800396"/>
                    </a:ext>
                  </a:extLst>
                </a:gridCol>
                <a:gridCol w="603160">
                  <a:extLst>
                    <a:ext uri="{9D8B030D-6E8A-4147-A177-3AD203B41FA5}">
                      <a16:colId xmlns:a16="http://schemas.microsoft.com/office/drawing/2014/main" val="1595012225"/>
                    </a:ext>
                  </a:extLst>
                </a:gridCol>
              </a:tblGrid>
              <a:tr h="279880">
                <a:tc gridSpan="2">
                  <a:txBody>
                    <a:bodyPr/>
                    <a:lstStyle/>
                    <a:p>
                      <a:pPr algn="l" fontAlgn="b">
                        <a:spcBef>
                          <a:spcPts val="600"/>
                        </a:spcBef>
                      </a:pPr>
                      <a:r>
                        <a:rPr lang="en-US" sz="1200" b="1" u="none" strike="noStrike" dirty="0">
                          <a:effectLst/>
                          <a:latin typeface="Century Gothic" panose="020B0502020202020204" pitchFamily="34" charset="0"/>
                        </a:rPr>
                        <a:t>Location provided instead</a:t>
                      </a:r>
                      <a:endParaRPr lang="en-US" sz="1200" b="1" i="0" u="none" strike="noStrike" dirty="0">
                        <a:solidFill>
                          <a:srgbClr val="000000"/>
                        </a:solidFill>
                        <a:effectLst/>
                        <a:latin typeface="Century Gothic" panose="020B0502020202020204" pitchFamily="34" charset="0"/>
                      </a:endParaRPr>
                    </a:p>
                  </a:txBody>
                  <a:tcPr marL="9525" marR="9525" marT="9525" marB="0" anchor="ctr">
                    <a:noFill/>
                  </a:tcPr>
                </a:tc>
                <a:tc hMerge="1">
                  <a:txBody>
                    <a:bodyPr/>
                    <a:lstStyle/>
                    <a:p>
                      <a:pPr algn="l" fontAlgn="b">
                        <a:spcBef>
                          <a:spcPts val="600"/>
                        </a:spcBef>
                      </a:pPr>
                      <a:endParaRPr lang="en-US" sz="1200" b="0" i="0" u="none" strike="noStrike" dirty="0">
                        <a:solidFill>
                          <a:srgbClr val="000000"/>
                        </a:solidFill>
                        <a:effectLst/>
                        <a:latin typeface="Century Gothic" panose="020B0502020202020204" pitchFamily="34" charset="0"/>
                      </a:endParaRPr>
                    </a:p>
                  </a:txBody>
                  <a:tcPr marL="9525" marR="9525" marT="9525" marB="0" anchor="b">
                    <a:noFill/>
                  </a:tcPr>
                </a:tc>
                <a:extLst>
                  <a:ext uri="{0D108BD9-81ED-4DB2-BD59-A6C34878D82A}">
                    <a16:rowId xmlns:a16="http://schemas.microsoft.com/office/drawing/2014/main" val="3679433924"/>
                  </a:ext>
                </a:extLst>
              </a:tr>
              <a:tr h="279880">
                <a:tc>
                  <a:txBody>
                    <a:bodyPr/>
                    <a:lstStyle/>
                    <a:p>
                      <a:pPr algn="l" fontAlgn="b">
                        <a:spcBef>
                          <a:spcPts val="600"/>
                        </a:spcBef>
                      </a:pPr>
                      <a:r>
                        <a:rPr lang="en-US" sz="1200" u="none" strike="noStrike" dirty="0" err="1">
                          <a:effectLst/>
                          <a:latin typeface="Century Gothic" panose="020B0502020202020204" pitchFamily="34" charset="0"/>
                        </a:rPr>
                        <a:t>Witney</a:t>
                      </a:r>
                      <a:r>
                        <a:rPr lang="en-US" sz="1200" u="none" strike="noStrike" dirty="0">
                          <a:effectLst/>
                          <a:latin typeface="Century Gothic" panose="020B0502020202020204" pitchFamily="34" charset="0"/>
                        </a:rPr>
                        <a:t> </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a:effectLst/>
                          <a:latin typeface="Century Gothic" panose="020B0502020202020204" pitchFamily="34" charset="0"/>
                        </a:rPr>
                        <a:t>137</a:t>
                      </a:r>
                      <a:endParaRPr lang="en-US" sz="1200" b="0" i="0" u="none" strike="noStrike">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2627070577"/>
                  </a:ext>
                </a:extLst>
              </a:tr>
              <a:tr h="279880">
                <a:tc>
                  <a:txBody>
                    <a:bodyPr/>
                    <a:lstStyle/>
                    <a:p>
                      <a:pPr algn="l" fontAlgn="b">
                        <a:spcBef>
                          <a:spcPts val="600"/>
                        </a:spcBef>
                      </a:pPr>
                      <a:r>
                        <a:rPr lang="en-US" sz="1200" u="none" strike="noStrike" dirty="0">
                          <a:effectLst/>
                          <a:latin typeface="Century Gothic" panose="020B0502020202020204" pitchFamily="34" charset="0"/>
                        </a:rPr>
                        <a:t>Carterton</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39</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4081507056"/>
                  </a:ext>
                </a:extLst>
              </a:tr>
              <a:tr h="279880">
                <a:tc>
                  <a:txBody>
                    <a:bodyPr/>
                    <a:lstStyle/>
                    <a:p>
                      <a:pPr algn="l" fontAlgn="b">
                        <a:spcBef>
                          <a:spcPts val="600"/>
                        </a:spcBef>
                      </a:pPr>
                      <a:r>
                        <a:rPr lang="en-US" sz="1200" u="none" strike="noStrike" dirty="0">
                          <a:effectLst/>
                          <a:latin typeface="Century Gothic" panose="020B0502020202020204" pitchFamily="34" charset="0"/>
                        </a:rPr>
                        <a:t>Oxford </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26</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2104741044"/>
                  </a:ext>
                </a:extLst>
              </a:tr>
              <a:tr h="279880">
                <a:tc>
                  <a:txBody>
                    <a:bodyPr/>
                    <a:lstStyle/>
                    <a:p>
                      <a:pPr algn="l" fontAlgn="b">
                        <a:spcBef>
                          <a:spcPts val="600"/>
                        </a:spcBef>
                      </a:pPr>
                      <a:r>
                        <a:rPr lang="en-US" sz="1200" u="none" strike="noStrike" dirty="0">
                          <a:effectLst/>
                          <a:latin typeface="Century Gothic" panose="020B0502020202020204" pitchFamily="34" charset="0"/>
                        </a:rPr>
                        <a:t>Eynsham</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26</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675216527"/>
                  </a:ext>
                </a:extLst>
              </a:tr>
              <a:tr h="279880">
                <a:tc>
                  <a:txBody>
                    <a:bodyPr/>
                    <a:lstStyle/>
                    <a:p>
                      <a:pPr algn="l" fontAlgn="b">
                        <a:spcBef>
                          <a:spcPts val="600"/>
                        </a:spcBef>
                      </a:pPr>
                      <a:r>
                        <a:rPr lang="en-US" sz="1200" u="none" strike="noStrike" dirty="0">
                          <a:effectLst/>
                          <a:latin typeface="Century Gothic" panose="020B0502020202020204" pitchFamily="34" charset="0"/>
                        </a:rPr>
                        <a:t>Bampton</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15</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2873653155"/>
                  </a:ext>
                </a:extLst>
              </a:tr>
              <a:tr h="279880">
                <a:tc>
                  <a:txBody>
                    <a:bodyPr/>
                    <a:lstStyle/>
                    <a:p>
                      <a:pPr algn="l" fontAlgn="b">
                        <a:spcBef>
                          <a:spcPts val="600"/>
                        </a:spcBef>
                      </a:pPr>
                      <a:r>
                        <a:rPr lang="en-US" sz="1200" u="none" strike="noStrike" dirty="0">
                          <a:effectLst/>
                          <a:latin typeface="Century Gothic" panose="020B0502020202020204" pitchFamily="34" charset="0"/>
                        </a:rPr>
                        <a:t>Abingdon</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5</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404675863"/>
                  </a:ext>
                </a:extLst>
              </a:tr>
              <a:tr h="279880">
                <a:tc>
                  <a:txBody>
                    <a:bodyPr/>
                    <a:lstStyle/>
                    <a:p>
                      <a:pPr algn="l" fontAlgn="b">
                        <a:spcBef>
                          <a:spcPts val="600"/>
                        </a:spcBef>
                      </a:pPr>
                      <a:r>
                        <a:rPr lang="en-US" sz="1200" u="none" strike="noStrike" dirty="0">
                          <a:effectLst/>
                          <a:latin typeface="Century Gothic" panose="020B0502020202020204" pitchFamily="34" charset="0"/>
                        </a:rPr>
                        <a:t>Kidlington</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4</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2884379826"/>
                  </a:ext>
                </a:extLst>
              </a:tr>
              <a:tr h="279880">
                <a:tc>
                  <a:txBody>
                    <a:bodyPr/>
                    <a:lstStyle/>
                    <a:p>
                      <a:pPr algn="l" fontAlgn="b">
                        <a:spcBef>
                          <a:spcPts val="600"/>
                        </a:spcBef>
                      </a:pPr>
                      <a:r>
                        <a:rPr lang="en-US" sz="1200" u="none" strike="noStrike" dirty="0">
                          <a:effectLst/>
                          <a:latin typeface="Century Gothic" panose="020B0502020202020204" pitchFamily="34" charset="0"/>
                        </a:rPr>
                        <a:t>Burford</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4</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3887975555"/>
                  </a:ext>
                </a:extLst>
              </a:tr>
              <a:tr h="279880">
                <a:tc>
                  <a:txBody>
                    <a:bodyPr/>
                    <a:lstStyle/>
                    <a:p>
                      <a:pPr algn="l" fontAlgn="b">
                        <a:spcBef>
                          <a:spcPts val="600"/>
                        </a:spcBef>
                      </a:pPr>
                      <a:r>
                        <a:rPr lang="en-US" sz="1200" u="none" strike="noStrike" dirty="0">
                          <a:effectLst/>
                          <a:latin typeface="Century Gothic" panose="020B0502020202020204" pitchFamily="34" charset="0"/>
                        </a:rPr>
                        <a:t>Woodstock</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3</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2823748661"/>
                  </a:ext>
                </a:extLst>
              </a:tr>
              <a:tr h="279880">
                <a:tc>
                  <a:txBody>
                    <a:bodyPr/>
                    <a:lstStyle/>
                    <a:p>
                      <a:pPr algn="l" fontAlgn="b">
                        <a:spcBef>
                          <a:spcPts val="600"/>
                        </a:spcBef>
                      </a:pPr>
                      <a:r>
                        <a:rPr lang="en-US" sz="1200" u="none" strike="noStrike" dirty="0">
                          <a:effectLst/>
                          <a:latin typeface="Century Gothic" panose="020B0502020202020204" pitchFamily="34" charset="0"/>
                        </a:rPr>
                        <a:t>Cumnor</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3</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3688612146"/>
                  </a:ext>
                </a:extLst>
              </a:tr>
              <a:tr h="279880">
                <a:tc>
                  <a:txBody>
                    <a:bodyPr/>
                    <a:lstStyle/>
                    <a:p>
                      <a:pPr algn="l" fontAlgn="b">
                        <a:spcBef>
                          <a:spcPts val="600"/>
                        </a:spcBef>
                      </a:pPr>
                      <a:r>
                        <a:rPr lang="en-US" sz="1200" u="none" strike="noStrike" dirty="0">
                          <a:effectLst/>
                          <a:latin typeface="Century Gothic" panose="020B0502020202020204" pitchFamily="34" charset="0"/>
                        </a:rPr>
                        <a:t>Stanton Harcourt</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2</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655558919"/>
                  </a:ext>
                </a:extLst>
              </a:tr>
              <a:tr h="279880">
                <a:tc>
                  <a:txBody>
                    <a:bodyPr/>
                    <a:lstStyle/>
                    <a:p>
                      <a:pPr algn="l" fontAlgn="b">
                        <a:spcBef>
                          <a:spcPts val="600"/>
                        </a:spcBef>
                      </a:pPr>
                      <a:r>
                        <a:rPr lang="en-US" sz="1200" u="none" strike="noStrike" dirty="0" err="1">
                          <a:effectLst/>
                          <a:latin typeface="Century Gothic" panose="020B0502020202020204" pitchFamily="34" charset="0"/>
                        </a:rPr>
                        <a:t>Yarnton</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2</a:t>
                      </a: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1537681973"/>
                  </a:ext>
                </a:extLst>
              </a:tr>
            </a:tbl>
          </a:graphicData>
        </a:graphic>
      </p:graphicFrame>
      <p:graphicFrame>
        <p:nvGraphicFramePr>
          <p:cNvPr id="4" name="Table 3">
            <a:extLst>
              <a:ext uri="{FF2B5EF4-FFF2-40B4-BE49-F238E27FC236}">
                <a16:creationId xmlns:a16="http://schemas.microsoft.com/office/drawing/2014/main" id="{15980D98-416C-4B45-AD7E-D9A046E01BA6}"/>
              </a:ext>
            </a:extLst>
          </p:cNvPr>
          <p:cNvGraphicFramePr>
            <a:graphicFrameLocks noGrp="1"/>
          </p:cNvGraphicFramePr>
          <p:nvPr>
            <p:extLst>
              <p:ext uri="{D42A27DB-BD31-4B8C-83A1-F6EECF244321}">
                <p14:modId xmlns:p14="http://schemas.microsoft.com/office/powerpoint/2010/main" val="3158730059"/>
              </p:ext>
            </p:extLst>
          </p:nvPr>
        </p:nvGraphicFramePr>
        <p:xfrm>
          <a:off x="7575040" y="1922564"/>
          <a:ext cx="3443326" cy="2193795"/>
        </p:xfrm>
        <a:graphic>
          <a:graphicData uri="http://schemas.openxmlformats.org/drawingml/2006/table">
            <a:tbl>
              <a:tblPr>
                <a:tableStyleId>{5C22544A-7EE6-4342-B048-85BDC9FD1C3A}</a:tableStyleId>
              </a:tblPr>
              <a:tblGrid>
                <a:gridCol w="3148361">
                  <a:extLst>
                    <a:ext uri="{9D8B030D-6E8A-4147-A177-3AD203B41FA5}">
                      <a16:colId xmlns:a16="http://schemas.microsoft.com/office/drawing/2014/main" val="4021844157"/>
                    </a:ext>
                  </a:extLst>
                </a:gridCol>
                <a:gridCol w="294965">
                  <a:extLst>
                    <a:ext uri="{9D8B030D-6E8A-4147-A177-3AD203B41FA5}">
                      <a16:colId xmlns:a16="http://schemas.microsoft.com/office/drawing/2014/main" val="2127534836"/>
                    </a:ext>
                  </a:extLst>
                </a:gridCol>
              </a:tblGrid>
              <a:tr h="2193795">
                <a:tc>
                  <a:txBody>
                    <a:bodyPr/>
                    <a:lstStyle/>
                    <a:p>
                      <a:pPr algn="l" fontAlgn="b">
                        <a:spcBef>
                          <a:spcPts val="600"/>
                        </a:spcBef>
                      </a:pPr>
                      <a:r>
                        <a:rPr lang="en-US" sz="1200" b="1" u="none" strike="noStrike" dirty="0">
                          <a:effectLst/>
                          <a:latin typeface="Century Gothic" panose="020B0502020202020204" pitchFamily="34" charset="0"/>
                        </a:rPr>
                        <a:t>Other locations included:</a:t>
                      </a:r>
                    </a:p>
                    <a:p>
                      <a:pPr algn="l" fontAlgn="b">
                        <a:lnSpc>
                          <a:spcPct val="150000"/>
                        </a:lnSpc>
                        <a:spcBef>
                          <a:spcPts val="600"/>
                        </a:spcBef>
                      </a:pPr>
                      <a:r>
                        <a:rPr lang="en-US" sz="1200" u="none" strike="noStrike" dirty="0">
                          <a:effectLst/>
                          <a:latin typeface="Century Gothic" panose="020B0502020202020204" pitchFamily="34" charset="0"/>
                        </a:rPr>
                        <a:t>Long </a:t>
                      </a:r>
                      <a:r>
                        <a:rPr lang="en-US" sz="1200" u="none" strike="noStrike" dirty="0" err="1">
                          <a:effectLst/>
                          <a:latin typeface="Century Gothic" panose="020B0502020202020204" pitchFamily="34" charset="0"/>
                        </a:rPr>
                        <a:t>Hanborough</a:t>
                      </a:r>
                      <a:r>
                        <a:rPr lang="en-US" sz="1200" u="none" strike="noStrike" dirty="0">
                          <a:effectLst/>
                          <a:latin typeface="Century Gothic" panose="020B0502020202020204" pitchFamily="34" charset="0"/>
                        </a:rPr>
                        <a:t>, North Leigh, Ramsden, </a:t>
                      </a:r>
                      <a:r>
                        <a:rPr lang="en-US" sz="1200" u="none" strike="noStrike" dirty="0" err="1">
                          <a:effectLst/>
                          <a:latin typeface="Century Gothic" panose="020B0502020202020204" pitchFamily="34" charset="0"/>
                        </a:rPr>
                        <a:t>Finstock</a:t>
                      </a:r>
                      <a:r>
                        <a:rPr lang="en-US" sz="1200" u="none" strike="noStrike" dirty="0">
                          <a:effectLst/>
                          <a:latin typeface="Century Gothic" panose="020B0502020202020204" pitchFamily="34" charset="0"/>
                        </a:rPr>
                        <a:t>, Hailey, </a:t>
                      </a:r>
                      <a:r>
                        <a:rPr lang="en-US" sz="1200" u="none" strike="noStrike" dirty="0" err="1">
                          <a:effectLst/>
                          <a:latin typeface="Century Gothic" panose="020B0502020202020204" pitchFamily="34" charset="0"/>
                        </a:rPr>
                        <a:t>Faringdon</a:t>
                      </a:r>
                      <a:r>
                        <a:rPr lang="en-US" sz="1200" u="none" strike="noStrike" dirty="0">
                          <a:effectLst/>
                          <a:latin typeface="Century Gothic" panose="020B0502020202020204" pitchFamily="34" charset="0"/>
                        </a:rPr>
                        <a:t>, </a:t>
                      </a:r>
                      <a:r>
                        <a:rPr lang="en-US" sz="1200" u="none" strike="noStrike" dirty="0" err="1">
                          <a:effectLst/>
                          <a:latin typeface="Century Gothic" panose="020B0502020202020204" pitchFamily="34" charset="0"/>
                        </a:rPr>
                        <a:t>Didcot</a:t>
                      </a:r>
                      <a:r>
                        <a:rPr lang="en-US" sz="1200" u="none" strike="noStrike" dirty="0">
                          <a:effectLst/>
                          <a:latin typeface="Century Gothic" panose="020B0502020202020204" pitchFamily="34" charset="0"/>
                        </a:rPr>
                        <a:t>, Charlbury, </a:t>
                      </a:r>
                      <a:r>
                        <a:rPr lang="en-US" sz="1200" u="none" strike="noStrike" dirty="0" err="1">
                          <a:effectLst/>
                          <a:latin typeface="Century Gothic" panose="020B0502020202020204" pitchFamily="34" charset="0"/>
                        </a:rPr>
                        <a:t>Brize</a:t>
                      </a:r>
                      <a:r>
                        <a:rPr lang="en-US" sz="1200" u="none" strike="noStrike" dirty="0">
                          <a:effectLst/>
                          <a:latin typeface="Century Gothic" panose="020B0502020202020204" pitchFamily="34" charset="0"/>
                        </a:rPr>
                        <a:t> Norton, Botley</a:t>
                      </a:r>
                    </a:p>
                    <a:p>
                      <a:pPr algn="l" fontAlgn="b">
                        <a:lnSpc>
                          <a:spcPct val="150000"/>
                        </a:lnSpc>
                        <a:spcBef>
                          <a:spcPts val="600"/>
                        </a:spcBef>
                      </a:pPr>
                      <a:endParaRPr lang="en-US" sz="1200" b="0" i="0" u="none" strike="noStrike" dirty="0">
                        <a:solidFill>
                          <a:srgbClr val="000000"/>
                        </a:solidFill>
                        <a:effectLst/>
                        <a:latin typeface="Century Gothic" panose="020B0502020202020204" pitchFamily="34" charset="0"/>
                      </a:endParaRPr>
                    </a:p>
                    <a:p>
                      <a:pPr algn="l" fontAlgn="b">
                        <a:spcBef>
                          <a:spcPts val="600"/>
                        </a:spcBef>
                      </a:pPr>
                      <a:endParaRPr lang="en-US" sz="1200" b="0" i="0" u="none" strike="noStrike" dirty="0">
                        <a:solidFill>
                          <a:srgbClr val="000000"/>
                        </a:solidFill>
                        <a:effectLst/>
                        <a:latin typeface="Century Gothic" panose="020B0502020202020204" pitchFamily="34" charset="0"/>
                      </a:endParaRPr>
                    </a:p>
                    <a:p>
                      <a:pPr algn="l" fontAlgn="b">
                        <a:spcBef>
                          <a:spcPts val="600"/>
                        </a:spcBef>
                      </a:pP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tc>
                  <a:txBody>
                    <a:bodyPr/>
                    <a:lstStyle/>
                    <a:p>
                      <a:pPr algn="r" fontAlgn="b">
                        <a:spcBef>
                          <a:spcPts val="600"/>
                        </a:spcBef>
                      </a:pPr>
                      <a:r>
                        <a:rPr lang="en-US" sz="1200" u="none" strike="noStrike" dirty="0">
                          <a:effectLst/>
                          <a:latin typeface="Century Gothic" panose="020B0502020202020204" pitchFamily="34" charset="0"/>
                        </a:rPr>
                        <a:t>32</a:t>
                      </a:r>
                    </a:p>
                    <a:p>
                      <a:pPr algn="r" fontAlgn="b">
                        <a:spcBef>
                          <a:spcPts val="600"/>
                        </a:spcBef>
                      </a:pPr>
                      <a:endParaRPr lang="en-US" sz="1200" b="0" i="0" u="none" strike="noStrike" dirty="0">
                        <a:solidFill>
                          <a:srgbClr val="000000"/>
                        </a:solidFill>
                        <a:effectLst/>
                        <a:latin typeface="Century Gothic" panose="020B0502020202020204" pitchFamily="34" charset="0"/>
                      </a:endParaRPr>
                    </a:p>
                    <a:p>
                      <a:pPr algn="r" fontAlgn="b">
                        <a:spcBef>
                          <a:spcPts val="600"/>
                        </a:spcBef>
                      </a:pPr>
                      <a:endParaRPr lang="en-US" sz="1200" b="0" i="0" u="none" strike="noStrike" dirty="0">
                        <a:solidFill>
                          <a:srgbClr val="000000"/>
                        </a:solidFill>
                        <a:effectLst/>
                        <a:latin typeface="Century Gothic" panose="020B0502020202020204" pitchFamily="34" charset="0"/>
                      </a:endParaRPr>
                    </a:p>
                  </a:txBody>
                  <a:tcPr marL="9525" marR="9525" marT="9525" marB="0" anchor="ctr">
                    <a:noFill/>
                  </a:tcPr>
                </a:tc>
                <a:extLst>
                  <a:ext uri="{0D108BD9-81ED-4DB2-BD59-A6C34878D82A}">
                    <a16:rowId xmlns:a16="http://schemas.microsoft.com/office/drawing/2014/main" val="3406886822"/>
                  </a:ext>
                </a:extLst>
              </a:tr>
            </a:tbl>
          </a:graphicData>
        </a:graphic>
      </p:graphicFrame>
      <p:pic>
        <p:nvPicPr>
          <p:cNvPr id="6" name="Picture 5">
            <a:extLst>
              <a:ext uri="{FF2B5EF4-FFF2-40B4-BE49-F238E27FC236}">
                <a16:creationId xmlns:a16="http://schemas.microsoft.com/office/drawing/2014/main" id="{E591A31E-B6A0-409E-B11C-7D5EDBF0AD18}"/>
              </a:ext>
            </a:extLst>
          </p:cNvPr>
          <p:cNvPicPr>
            <a:picLocks noChangeAspect="1"/>
          </p:cNvPicPr>
          <p:nvPr/>
        </p:nvPicPr>
        <p:blipFill rotWithShape="1">
          <a:blip r:embed="rId3"/>
          <a:srcRect l="71533" t="32917" r="11601" b="30190"/>
          <a:stretch/>
        </p:blipFill>
        <p:spPr>
          <a:xfrm>
            <a:off x="7485172" y="3303875"/>
            <a:ext cx="3557829" cy="2369274"/>
          </a:xfrm>
          <a:prstGeom prst="rect">
            <a:avLst/>
          </a:prstGeom>
        </p:spPr>
      </p:pic>
      <p:sp>
        <p:nvSpPr>
          <p:cNvPr id="7" name="AutoShape 2" descr="The OX29 Postcode District">
            <a:extLst>
              <a:ext uri="{FF2B5EF4-FFF2-40B4-BE49-F238E27FC236}">
                <a16:creationId xmlns:a16="http://schemas.microsoft.com/office/drawing/2014/main" id="{ED593CA2-5EDD-438D-B544-7EA641C77A21}"/>
              </a:ext>
            </a:extLst>
          </p:cNvPr>
          <p:cNvSpPr>
            <a:spLocks noChangeAspect="1" noChangeArrowheads="1"/>
          </p:cNvSpPr>
          <p:nvPr/>
        </p:nvSpPr>
        <p:spPr bwMode="auto">
          <a:xfrm>
            <a:off x="5943600" y="31514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B680E564-BBC3-4A82-ABE7-63358EF1BB53}"/>
              </a:ext>
            </a:extLst>
          </p:cNvPr>
          <p:cNvPicPr>
            <a:picLocks noChangeAspect="1"/>
          </p:cNvPicPr>
          <p:nvPr/>
        </p:nvPicPr>
        <p:blipFill rotWithShape="1">
          <a:blip r:embed="rId4"/>
          <a:srcRect l="10728" t="25264" r="38500" b="9614"/>
          <a:stretch/>
        </p:blipFill>
        <p:spPr>
          <a:xfrm>
            <a:off x="1540777" y="3313725"/>
            <a:ext cx="3294320" cy="2376832"/>
          </a:xfrm>
          <a:prstGeom prst="rect">
            <a:avLst/>
          </a:prstGeom>
        </p:spPr>
      </p:pic>
      <p:sp>
        <p:nvSpPr>
          <p:cNvPr id="13" name="TextBox 12">
            <a:extLst>
              <a:ext uri="{FF2B5EF4-FFF2-40B4-BE49-F238E27FC236}">
                <a16:creationId xmlns:a16="http://schemas.microsoft.com/office/drawing/2014/main" id="{2E3A9189-1F42-4FB8-9874-912A88F4E81C}"/>
              </a:ext>
            </a:extLst>
          </p:cNvPr>
          <p:cNvSpPr txBox="1"/>
          <p:nvPr/>
        </p:nvSpPr>
        <p:spPr>
          <a:xfrm>
            <a:off x="1498445" y="5668576"/>
            <a:ext cx="259550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Image source: Streetlist.co.uk</a:t>
            </a:r>
          </a:p>
        </p:txBody>
      </p:sp>
      <p:sp>
        <p:nvSpPr>
          <p:cNvPr id="5" name="Slide Number Placeholder 4">
            <a:extLst>
              <a:ext uri="{FF2B5EF4-FFF2-40B4-BE49-F238E27FC236}">
                <a16:creationId xmlns:a16="http://schemas.microsoft.com/office/drawing/2014/main" id="{9A824456-EC59-4F05-8381-61ECAABDE97A}"/>
              </a:ext>
            </a:extLst>
          </p:cNvPr>
          <p:cNvSpPr>
            <a:spLocks noGrp="1"/>
          </p:cNvSpPr>
          <p:nvPr>
            <p:ph type="sldNum" sz="quarter" idx="12"/>
          </p:nvPr>
        </p:nvSpPr>
        <p:spPr/>
        <p:txBody>
          <a:bodyPr/>
          <a:lstStyle/>
          <a:p>
            <a:fld id="{B2247C32-A18F-402B-9B6A-C97B6373EFB0}" type="slidenum">
              <a:rPr lang="en-US" smtClean="0"/>
              <a:t>16</a:t>
            </a:fld>
            <a:endParaRPr lang="en-US"/>
          </a:p>
        </p:txBody>
      </p:sp>
    </p:spTree>
    <p:extLst>
      <p:ext uri="{BB962C8B-B14F-4D97-AF65-F5344CB8AC3E}">
        <p14:creationId xmlns:p14="http://schemas.microsoft.com/office/powerpoint/2010/main" val="3387699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OT logo">
            <a:extLst>
              <a:ext uri="{FF2B5EF4-FFF2-40B4-BE49-F238E27FC236}">
                <a16:creationId xmlns:a16="http://schemas.microsoft.com/office/drawing/2014/main" id="{A6013468-7AA1-4546-B5C4-37EE628F5E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7565" y="257175"/>
            <a:ext cx="2114550" cy="2581275"/>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5EF7BFAD-9B17-498C-957C-98D712E1A51C}"/>
              </a:ext>
            </a:extLst>
          </p:cNvPr>
          <p:cNvSpPr txBox="1">
            <a:spLocks/>
          </p:cNvSpPr>
          <p:nvPr/>
        </p:nvSpPr>
        <p:spPr>
          <a:xfrm>
            <a:off x="567552" y="3009771"/>
            <a:ext cx="9235948" cy="838457"/>
          </a:xfrm>
          <a:prstGeom prst="rect">
            <a:avLst/>
          </a:prstGeom>
          <a:noFill/>
        </p:spPr>
        <p:txBody>
          <a:bodyPr vert="horz" lIns="3200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15888"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all" spc="0" normalizeH="0" baseline="0" noProof="0" dirty="0">
                <a:ln>
                  <a:noFill/>
                </a:ln>
                <a:solidFill>
                  <a:prstClr val="black"/>
                </a:solidFill>
                <a:effectLst/>
                <a:uLnTx/>
                <a:uFillTx/>
                <a:latin typeface="Brandon Grotesque Black"/>
                <a:ea typeface="+mj-ea"/>
                <a:cs typeface="Brandon Grotesque Black"/>
              </a:rPr>
              <a:t>FOR MORE INFORMATION</a:t>
            </a:r>
          </a:p>
        </p:txBody>
      </p:sp>
      <p:sp>
        <p:nvSpPr>
          <p:cNvPr id="11" name="Rectangle 10">
            <a:extLst>
              <a:ext uri="{FF2B5EF4-FFF2-40B4-BE49-F238E27FC236}">
                <a16:creationId xmlns:a16="http://schemas.microsoft.com/office/drawing/2014/main" id="{D3411A9E-9575-4F80-A050-DCCF611CC062}"/>
              </a:ext>
            </a:extLst>
          </p:cNvPr>
          <p:cNvSpPr/>
          <p:nvPr/>
        </p:nvSpPr>
        <p:spPr>
          <a:xfrm>
            <a:off x="934655" y="3702715"/>
            <a:ext cx="5770659" cy="170149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a:ea typeface="+mn-ea"/>
                <a:cs typeface="Century Gothic"/>
              </a:rPr>
              <a:t>Charlie Maynard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a:ea typeface="+mn-ea"/>
                <a:cs typeface="Century Gothic"/>
              </a:rPr>
              <a:t>Chair, </a:t>
            </a:r>
            <a:r>
              <a:rPr kumimoji="0" lang="en-US" sz="1800" b="0" i="0" u="none" strike="noStrike" kern="1200" cap="none" spc="0" normalizeH="0" baseline="0" noProof="0" dirty="0" err="1">
                <a:ln>
                  <a:noFill/>
                </a:ln>
                <a:solidFill>
                  <a:prstClr val="black"/>
                </a:solidFill>
                <a:effectLst/>
                <a:uLnTx/>
                <a:uFillTx/>
                <a:latin typeface="Century Gothic"/>
                <a:ea typeface="+mn-ea"/>
                <a:cs typeface="Century Gothic"/>
              </a:rPr>
              <a:t>Witney</a:t>
            </a:r>
            <a:r>
              <a:rPr kumimoji="0" lang="en-US" sz="1800" b="0" i="0" u="none" strike="noStrike" kern="1200" cap="none" spc="0" normalizeH="0" baseline="0" noProof="0" dirty="0">
                <a:ln>
                  <a:noFill/>
                </a:ln>
                <a:solidFill>
                  <a:prstClr val="black"/>
                </a:solidFill>
                <a:effectLst/>
                <a:uLnTx/>
                <a:uFillTx/>
                <a:latin typeface="Century Gothic"/>
                <a:ea typeface="+mn-ea"/>
                <a:cs typeface="Century Gothic"/>
              </a:rPr>
              <a:t> Oxford Transport Group</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a:ea typeface="+mn-ea"/>
                <a:cs typeface="Century Gothic"/>
              </a:rPr>
              <a:t>E: </a:t>
            </a:r>
            <a:r>
              <a:rPr kumimoji="0" lang="en-US" sz="1800" b="0" i="0" u="none" strike="noStrike" kern="1200" cap="none" spc="0" normalizeH="0" baseline="0" noProof="0" dirty="0">
                <a:ln>
                  <a:noFill/>
                </a:ln>
                <a:solidFill>
                  <a:prstClr val="black"/>
                </a:solidFill>
                <a:effectLst/>
                <a:uLnTx/>
                <a:uFillTx/>
                <a:latin typeface="Century Gothic"/>
                <a:ea typeface="+mn-ea"/>
                <a:cs typeface="Century Gothic"/>
              </a:rPr>
              <a:t>cmaynard@witneyoxfordtransport.org.uk</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a:ea typeface="+mn-ea"/>
                <a:cs typeface="Century Gothic"/>
              </a:rPr>
              <a:t>W: </a:t>
            </a:r>
            <a:r>
              <a:rPr kumimoji="0" lang="en-US" sz="1800" b="0" i="0" u="none" strike="noStrike" kern="1200" cap="none" spc="0" normalizeH="0" baseline="0" noProof="0" dirty="0">
                <a:ln>
                  <a:noFill/>
                </a:ln>
                <a:solidFill>
                  <a:prstClr val="black"/>
                </a:solidFill>
                <a:effectLst/>
                <a:uLnTx/>
                <a:uFillTx/>
                <a:latin typeface="Century Gothic"/>
                <a:ea typeface="+mn-ea"/>
                <a:cs typeface="Century Gothic"/>
              </a:rPr>
              <a:t>www.witneyoxfordtransport.org.uk</a:t>
            </a:r>
            <a:endParaRPr kumimoji="0" lang="en-US" sz="1600" b="0" i="0" u="none" strike="noStrike" kern="1200" cap="none" spc="0" normalizeH="0" baseline="0" noProof="0" dirty="0">
              <a:ln>
                <a:noFill/>
              </a:ln>
              <a:solidFill>
                <a:prstClr val="black"/>
              </a:solidFill>
              <a:effectLst/>
              <a:uLnTx/>
              <a:uFillTx/>
              <a:latin typeface="Century Gothic"/>
              <a:ea typeface="+mn-ea"/>
              <a:cs typeface="Century Gothic"/>
            </a:endParaRPr>
          </a:p>
        </p:txBody>
      </p:sp>
      <p:sp>
        <p:nvSpPr>
          <p:cNvPr id="2" name="Slide Number Placeholder 1">
            <a:extLst>
              <a:ext uri="{FF2B5EF4-FFF2-40B4-BE49-F238E27FC236}">
                <a16:creationId xmlns:a16="http://schemas.microsoft.com/office/drawing/2014/main" id="{4EEE4F5B-17BC-40C2-9938-17F822C7D255}"/>
              </a:ext>
            </a:extLst>
          </p:cNvPr>
          <p:cNvSpPr>
            <a:spLocks noGrp="1"/>
          </p:cNvSpPr>
          <p:nvPr>
            <p:ph type="sldNum" sz="quarter" idx="12"/>
          </p:nvPr>
        </p:nvSpPr>
        <p:spPr/>
        <p:txBody>
          <a:bodyPr/>
          <a:lstStyle/>
          <a:p>
            <a:fld id="{B2247C32-A18F-402B-9B6A-C97B6373EFB0}" type="slidenum">
              <a:rPr lang="en-US" smtClean="0"/>
              <a:t>17</a:t>
            </a:fld>
            <a:endParaRPr lang="en-US"/>
          </a:p>
        </p:txBody>
      </p:sp>
    </p:spTree>
    <p:extLst>
      <p:ext uri="{BB962C8B-B14F-4D97-AF65-F5344CB8AC3E}">
        <p14:creationId xmlns:p14="http://schemas.microsoft.com/office/powerpoint/2010/main" val="406594192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487</TotalTime>
  <Words>3395</Words>
  <Application>Microsoft Office PowerPoint</Application>
  <PresentationFormat>Widescreen</PresentationFormat>
  <Paragraphs>219</Paragraphs>
  <Slides>17</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Brandon Grotesque Black</vt:lpstr>
      <vt:lpstr>Brandon Grotesque Bold</vt:lpstr>
      <vt:lpstr>Brandon Grotesque Light</vt:lpstr>
      <vt:lpstr>Brandon Grotesque Regular</vt:lpstr>
      <vt:lpstr>Calibri</vt:lpstr>
      <vt:lpstr>Calibri Light</vt:lpstr>
      <vt:lpstr>Century Gothic</vt:lpstr>
      <vt:lpstr>1_Office Theme</vt:lpstr>
      <vt:lpstr>WITNEY OXFORD TRANSPORT GROUP’S CONSULTATION WITH WEST OXFORDSHIRE RESIDENTS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WITNEY OXFORD TRANSPORT GROUP’S CONSULTATION WITH WEST OXFORDSHIRE RESIDENTS</dc:title>
  <dc:creator>Georgina Maynard</dc:creator>
  <cp:lastModifiedBy>Georgina Maynard</cp:lastModifiedBy>
  <cp:revision>17</cp:revision>
  <dcterms:created xsi:type="dcterms:W3CDTF">2021-03-04T02:20:07Z</dcterms:created>
  <dcterms:modified xsi:type="dcterms:W3CDTF">2021-03-04T11:12:04Z</dcterms:modified>
</cp:coreProperties>
</file>